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61" r:id="rId5"/>
    <p:sldId id="263" r:id="rId6"/>
    <p:sldId id="266" r:id="rId7"/>
    <p:sldId id="26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45" autoAdjust="0"/>
    <p:restoredTop sz="94660"/>
  </p:normalViewPr>
  <p:slideViewPr>
    <p:cSldViewPr snapToGrid="0">
      <p:cViewPr varScale="1">
        <p:scale>
          <a:sx n="111" d="100"/>
          <a:sy n="111" d="100"/>
        </p:scale>
        <p:origin x="66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F1101-5B76-D274-9CB5-81760C9020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1E09075-43A0-159F-1C67-3586ACC3B9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21ECEBE-4D59-2FE6-164E-EAFB77A67D7D}"/>
              </a:ext>
            </a:extLst>
          </p:cNvPr>
          <p:cNvSpPr>
            <a:spLocks noGrp="1"/>
          </p:cNvSpPr>
          <p:nvPr>
            <p:ph type="dt" sz="half" idx="10"/>
          </p:nvPr>
        </p:nvSpPr>
        <p:spPr/>
        <p:txBody>
          <a:bodyPr/>
          <a:lstStyle/>
          <a:p>
            <a:fld id="{73A9FC72-532C-4069-AA34-577991C3AD30}" type="datetimeFigureOut">
              <a:rPr lang="en-GB" smtClean="0"/>
              <a:t>19/05/2026</a:t>
            </a:fld>
            <a:endParaRPr lang="en-GB"/>
          </a:p>
        </p:txBody>
      </p:sp>
      <p:sp>
        <p:nvSpPr>
          <p:cNvPr id="5" name="Footer Placeholder 4">
            <a:extLst>
              <a:ext uri="{FF2B5EF4-FFF2-40B4-BE49-F238E27FC236}">
                <a16:creationId xmlns:a16="http://schemas.microsoft.com/office/drawing/2014/main" id="{1CCEF7A8-39A8-8BCF-DDAC-6CA61C7555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6F02AD-1D9F-0368-ED33-D833745CD84A}"/>
              </a:ext>
            </a:extLst>
          </p:cNvPr>
          <p:cNvSpPr>
            <a:spLocks noGrp="1"/>
          </p:cNvSpPr>
          <p:nvPr>
            <p:ph type="sldNum" sz="quarter" idx="12"/>
          </p:nvPr>
        </p:nvSpPr>
        <p:spPr/>
        <p:txBody>
          <a:bodyPr/>
          <a:lstStyle/>
          <a:p>
            <a:fld id="{B77DC474-C8F3-4EFD-BCB9-46A2BCFDB704}" type="slidenum">
              <a:rPr lang="en-GB" smtClean="0"/>
              <a:t>‹#›</a:t>
            </a:fld>
            <a:endParaRPr lang="en-GB"/>
          </a:p>
        </p:txBody>
      </p:sp>
    </p:spTree>
    <p:extLst>
      <p:ext uri="{BB962C8B-B14F-4D97-AF65-F5344CB8AC3E}">
        <p14:creationId xmlns:p14="http://schemas.microsoft.com/office/powerpoint/2010/main" val="2999337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602D0-0E73-C505-7AA3-E8ED0049E9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485947-E4A9-A64C-823B-3058298F9A0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C3C2DC-9C0C-95D7-EBE4-7C93CE68F85D}"/>
              </a:ext>
            </a:extLst>
          </p:cNvPr>
          <p:cNvSpPr>
            <a:spLocks noGrp="1"/>
          </p:cNvSpPr>
          <p:nvPr>
            <p:ph type="dt" sz="half" idx="10"/>
          </p:nvPr>
        </p:nvSpPr>
        <p:spPr/>
        <p:txBody>
          <a:bodyPr/>
          <a:lstStyle/>
          <a:p>
            <a:fld id="{73A9FC72-532C-4069-AA34-577991C3AD30}" type="datetimeFigureOut">
              <a:rPr lang="en-GB" smtClean="0"/>
              <a:t>19/05/2026</a:t>
            </a:fld>
            <a:endParaRPr lang="en-GB"/>
          </a:p>
        </p:txBody>
      </p:sp>
      <p:sp>
        <p:nvSpPr>
          <p:cNvPr id="5" name="Footer Placeholder 4">
            <a:extLst>
              <a:ext uri="{FF2B5EF4-FFF2-40B4-BE49-F238E27FC236}">
                <a16:creationId xmlns:a16="http://schemas.microsoft.com/office/drawing/2014/main" id="{B8283312-49A2-DCA5-F72F-DC6AFD7102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287669-3C21-1221-D9CF-A75FDEC7BEA2}"/>
              </a:ext>
            </a:extLst>
          </p:cNvPr>
          <p:cNvSpPr>
            <a:spLocks noGrp="1"/>
          </p:cNvSpPr>
          <p:nvPr>
            <p:ph type="sldNum" sz="quarter" idx="12"/>
          </p:nvPr>
        </p:nvSpPr>
        <p:spPr/>
        <p:txBody>
          <a:bodyPr/>
          <a:lstStyle/>
          <a:p>
            <a:fld id="{B77DC474-C8F3-4EFD-BCB9-46A2BCFDB704}" type="slidenum">
              <a:rPr lang="en-GB" smtClean="0"/>
              <a:t>‹#›</a:t>
            </a:fld>
            <a:endParaRPr lang="en-GB"/>
          </a:p>
        </p:txBody>
      </p:sp>
    </p:spTree>
    <p:extLst>
      <p:ext uri="{BB962C8B-B14F-4D97-AF65-F5344CB8AC3E}">
        <p14:creationId xmlns:p14="http://schemas.microsoft.com/office/powerpoint/2010/main" val="143459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D6608-9417-5348-D08B-BEB5434F8B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03D9C9A-4CEE-8B92-6635-8215AC8117E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ACE5E20-DF1D-1DC5-2088-E893E7EF1E15}"/>
              </a:ext>
            </a:extLst>
          </p:cNvPr>
          <p:cNvSpPr>
            <a:spLocks noGrp="1"/>
          </p:cNvSpPr>
          <p:nvPr>
            <p:ph type="dt" sz="half" idx="10"/>
          </p:nvPr>
        </p:nvSpPr>
        <p:spPr/>
        <p:txBody>
          <a:bodyPr/>
          <a:lstStyle/>
          <a:p>
            <a:fld id="{73A9FC72-532C-4069-AA34-577991C3AD30}" type="datetimeFigureOut">
              <a:rPr lang="en-GB" smtClean="0"/>
              <a:t>19/05/2026</a:t>
            </a:fld>
            <a:endParaRPr lang="en-GB"/>
          </a:p>
        </p:txBody>
      </p:sp>
      <p:sp>
        <p:nvSpPr>
          <p:cNvPr id="5" name="Footer Placeholder 4">
            <a:extLst>
              <a:ext uri="{FF2B5EF4-FFF2-40B4-BE49-F238E27FC236}">
                <a16:creationId xmlns:a16="http://schemas.microsoft.com/office/drawing/2014/main" id="{8F1C054F-2607-B3C3-DF7D-95CA265579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C800D6-C1A4-8319-DEBE-32EBBF193388}"/>
              </a:ext>
            </a:extLst>
          </p:cNvPr>
          <p:cNvSpPr>
            <a:spLocks noGrp="1"/>
          </p:cNvSpPr>
          <p:nvPr>
            <p:ph type="sldNum" sz="quarter" idx="12"/>
          </p:nvPr>
        </p:nvSpPr>
        <p:spPr/>
        <p:txBody>
          <a:bodyPr/>
          <a:lstStyle/>
          <a:p>
            <a:fld id="{B77DC474-C8F3-4EFD-BCB9-46A2BCFDB704}" type="slidenum">
              <a:rPr lang="en-GB" smtClean="0"/>
              <a:t>‹#›</a:t>
            </a:fld>
            <a:endParaRPr lang="en-GB"/>
          </a:p>
        </p:txBody>
      </p:sp>
    </p:spTree>
    <p:extLst>
      <p:ext uri="{BB962C8B-B14F-4D97-AF65-F5344CB8AC3E}">
        <p14:creationId xmlns:p14="http://schemas.microsoft.com/office/powerpoint/2010/main" val="2262013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5A5AD-CAC1-1877-210F-030BA41E956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2F4C0A-E74F-7FEE-070D-6B8AC3CC114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62AB7FA-5DC4-85C7-53F6-766CAE85583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CDA93-A740-5434-9AFE-5C36FF4B22BA}"/>
              </a:ext>
            </a:extLst>
          </p:cNvPr>
          <p:cNvSpPr>
            <a:spLocks noGrp="1"/>
          </p:cNvSpPr>
          <p:nvPr>
            <p:ph type="dt" sz="half" idx="10"/>
          </p:nvPr>
        </p:nvSpPr>
        <p:spPr/>
        <p:txBody>
          <a:bodyPr/>
          <a:lstStyle/>
          <a:p>
            <a:fld id="{73A9FC72-532C-4069-AA34-577991C3AD30}" type="datetimeFigureOut">
              <a:rPr lang="en-GB" smtClean="0"/>
              <a:t>19/05/2026</a:t>
            </a:fld>
            <a:endParaRPr lang="en-GB"/>
          </a:p>
        </p:txBody>
      </p:sp>
      <p:sp>
        <p:nvSpPr>
          <p:cNvPr id="6" name="Footer Placeholder 5">
            <a:extLst>
              <a:ext uri="{FF2B5EF4-FFF2-40B4-BE49-F238E27FC236}">
                <a16:creationId xmlns:a16="http://schemas.microsoft.com/office/drawing/2014/main" id="{7C7C95D0-E370-D422-EF4C-677F858B77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5782A9-93B4-6AA3-188F-CB6F1552FD88}"/>
              </a:ext>
            </a:extLst>
          </p:cNvPr>
          <p:cNvSpPr>
            <a:spLocks noGrp="1"/>
          </p:cNvSpPr>
          <p:nvPr>
            <p:ph type="sldNum" sz="quarter" idx="12"/>
          </p:nvPr>
        </p:nvSpPr>
        <p:spPr/>
        <p:txBody>
          <a:bodyPr/>
          <a:lstStyle/>
          <a:p>
            <a:fld id="{B77DC474-C8F3-4EFD-BCB9-46A2BCFDB704}" type="slidenum">
              <a:rPr lang="en-GB" smtClean="0"/>
              <a:t>‹#›</a:t>
            </a:fld>
            <a:endParaRPr lang="en-GB"/>
          </a:p>
        </p:txBody>
      </p:sp>
    </p:spTree>
    <p:extLst>
      <p:ext uri="{BB962C8B-B14F-4D97-AF65-F5344CB8AC3E}">
        <p14:creationId xmlns:p14="http://schemas.microsoft.com/office/powerpoint/2010/main" val="340393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91D69-22F8-43D3-FD20-76011650550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7BA180-A0D9-4C7F-B520-DDF44ECD73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882E7E7-17D2-195E-60CD-6D38E30F518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BB2542-63BB-9932-58C8-225149745A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BE7738-C0C8-F777-32B8-3F914B641EB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17BD561-BCCE-9FC7-C8A1-4911AEDA05B4}"/>
              </a:ext>
            </a:extLst>
          </p:cNvPr>
          <p:cNvSpPr>
            <a:spLocks noGrp="1"/>
          </p:cNvSpPr>
          <p:nvPr>
            <p:ph type="dt" sz="half" idx="10"/>
          </p:nvPr>
        </p:nvSpPr>
        <p:spPr/>
        <p:txBody>
          <a:bodyPr/>
          <a:lstStyle/>
          <a:p>
            <a:fld id="{73A9FC72-532C-4069-AA34-577991C3AD30}" type="datetimeFigureOut">
              <a:rPr lang="en-GB" smtClean="0"/>
              <a:t>19/05/2026</a:t>
            </a:fld>
            <a:endParaRPr lang="en-GB"/>
          </a:p>
        </p:txBody>
      </p:sp>
      <p:sp>
        <p:nvSpPr>
          <p:cNvPr id="8" name="Footer Placeholder 7">
            <a:extLst>
              <a:ext uri="{FF2B5EF4-FFF2-40B4-BE49-F238E27FC236}">
                <a16:creationId xmlns:a16="http://schemas.microsoft.com/office/drawing/2014/main" id="{CF9EA621-2941-6EA2-40F8-BDC58CE063B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E4FA61-5115-83F1-1853-F5E548CFC377}"/>
              </a:ext>
            </a:extLst>
          </p:cNvPr>
          <p:cNvSpPr>
            <a:spLocks noGrp="1"/>
          </p:cNvSpPr>
          <p:nvPr>
            <p:ph type="sldNum" sz="quarter" idx="12"/>
          </p:nvPr>
        </p:nvSpPr>
        <p:spPr/>
        <p:txBody>
          <a:bodyPr/>
          <a:lstStyle/>
          <a:p>
            <a:fld id="{B77DC474-C8F3-4EFD-BCB9-46A2BCFDB704}" type="slidenum">
              <a:rPr lang="en-GB" smtClean="0"/>
              <a:t>‹#›</a:t>
            </a:fld>
            <a:endParaRPr lang="en-GB"/>
          </a:p>
        </p:txBody>
      </p:sp>
    </p:spTree>
    <p:extLst>
      <p:ext uri="{BB962C8B-B14F-4D97-AF65-F5344CB8AC3E}">
        <p14:creationId xmlns:p14="http://schemas.microsoft.com/office/powerpoint/2010/main" val="2801291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2A478-7B4B-E6A3-6C81-CD1BFA2DACB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D2353C-DE46-A69F-3008-CF02C869A87E}"/>
              </a:ext>
            </a:extLst>
          </p:cNvPr>
          <p:cNvSpPr>
            <a:spLocks noGrp="1"/>
          </p:cNvSpPr>
          <p:nvPr>
            <p:ph type="dt" sz="half" idx="10"/>
          </p:nvPr>
        </p:nvSpPr>
        <p:spPr/>
        <p:txBody>
          <a:bodyPr/>
          <a:lstStyle/>
          <a:p>
            <a:fld id="{73A9FC72-532C-4069-AA34-577991C3AD30}" type="datetimeFigureOut">
              <a:rPr lang="en-GB" smtClean="0"/>
              <a:t>19/05/2026</a:t>
            </a:fld>
            <a:endParaRPr lang="en-GB"/>
          </a:p>
        </p:txBody>
      </p:sp>
      <p:sp>
        <p:nvSpPr>
          <p:cNvPr id="4" name="Footer Placeholder 3">
            <a:extLst>
              <a:ext uri="{FF2B5EF4-FFF2-40B4-BE49-F238E27FC236}">
                <a16:creationId xmlns:a16="http://schemas.microsoft.com/office/drawing/2014/main" id="{AAA4466E-A6F9-3E01-4B0D-C77CDE358F5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896668C-5391-3ADC-CF7E-1C5F17F4D061}"/>
              </a:ext>
            </a:extLst>
          </p:cNvPr>
          <p:cNvSpPr>
            <a:spLocks noGrp="1"/>
          </p:cNvSpPr>
          <p:nvPr>
            <p:ph type="sldNum" sz="quarter" idx="12"/>
          </p:nvPr>
        </p:nvSpPr>
        <p:spPr/>
        <p:txBody>
          <a:bodyPr/>
          <a:lstStyle/>
          <a:p>
            <a:fld id="{B77DC474-C8F3-4EFD-BCB9-46A2BCFDB704}" type="slidenum">
              <a:rPr lang="en-GB" smtClean="0"/>
              <a:t>‹#›</a:t>
            </a:fld>
            <a:endParaRPr lang="en-GB"/>
          </a:p>
        </p:txBody>
      </p:sp>
    </p:spTree>
    <p:extLst>
      <p:ext uri="{BB962C8B-B14F-4D97-AF65-F5344CB8AC3E}">
        <p14:creationId xmlns:p14="http://schemas.microsoft.com/office/powerpoint/2010/main" val="3731443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C0680B-B8B0-E0BC-8C31-DC9A5FFAB005}"/>
              </a:ext>
            </a:extLst>
          </p:cNvPr>
          <p:cNvSpPr>
            <a:spLocks noGrp="1"/>
          </p:cNvSpPr>
          <p:nvPr>
            <p:ph type="dt" sz="half" idx="10"/>
          </p:nvPr>
        </p:nvSpPr>
        <p:spPr/>
        <p:txBody>
          <a:bodyPr/>
          <a:lstStyle/>
          <a:p>
            <a:fld id="{73A9FC72-532C-4069-AA34-577991C3AD30}" type="datetimeFigureOut">
              <a:rPr lang="en-GB" smtClean="0"/>
              <a:t>19/05/2026</a:t>
            </a:fld>
            <a:endParaRPr lang="en-GB"/>
          </a:p>
        </p:txBody>
      </p:sp>
      <p:sp>
        <p:nvSpPr>
          <p:cNvPr id="3" name="Footer Placeholder 2">
            <a:extLst>
              <a:ext uri="{FF2B5EF4-FFF2-40B4-BE49-F238E27FC236}">
                <a16:creationId xmlns:a16="http://schemas.microsoft.com/office/drawing/2014/main" id="{4B65182A-7D3C-5806-6613-9BD778C7E93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FF8F0B4-3584-6566-B762-1FF8DF7F22B8}"/>
              </a:ext>
            </a:extLst>
          </p:cNvPr>
          <p:cNvSpPr>
            <a:spLocks noGrp="1"/>
          </p:cNvSpPr>
          <p:nvPr>
            <p:ph type="sldNum" sz="quarter" idx="12"/>
          </p:nvPr>
        </p:nvSpPr>
        <p:spPr/>
        <p:txBody>
          <a:bodyPr/>
          <a:lstStyle/>
          <a:p>
            <a:fld id="{B77DC474-C8F3-4EFD-BCB9-46A2BCFDB704}" type="slidenum">
              <a:rPr lang="en-GB" smtClean="0"/>
              <a:t>‹#›</a:t>
            </a:fld>
            <a:endParaRPr lang="en-GB"/>
          </a:p>
        </p:txBody>
      </p:sp>
    </p:spTree>
    <p:extLst>
      <p:ext uri="{BB962C8B-B14F-4D97-AF65-F5344CB8AC3E}">
        <p14:creationId xmlns:p14="http://schemas.microsoft.com/office/powerpoint/2010/main" val="3880073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56E9B-4249-3399-B9B7-B45F4D84B1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E65222E-82D4-593A-1C0A-8156ADEEFDD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6070C80-8360-3948-DAD7-231929C889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B9F05F2-6DA2-A76C-CEF6-82890DEC4A3E}"/>
              </a:ext>
            </a:extLst>
          </p:cNvPr>
          <p:cNvSpPr>
            <a:spLocks noGrp="1"/>
          </p:cNvSpPr>
          <p:nvPr>
            <p:ph type="dt" sz="half" idx="10"/>
          </p:nvPr>
        </p:nvSpPr>
        <p:spPr/>
        <p:txBody>
          <a:bodyPr/>
          <a:lstStyle/>
          <a:p>
            <a:fld id="{73A9FC72-532C-4069-AA34-577991C3AD30}" type="datetimeFigureOut">
              <a:rPr lang="en-GB" smtClean="0"/>
              <a:t>19/05/2026</a:t>
            </a:fld>
            <a:endParaRPr lang="en-GB"/>
          </a:p>
        </p:txBody>
      </p:sp>
      <p:sp>
        <p:nvSpPr>
          <p:cNvPr id="6" name="Footer Placeholder 5">
            <a:extLst>
              <a:ext uri="{FF2B5EF4-FFF2-40B4-BE49-F238E27FC236}">
                <a16:creationId xmlns:a16="http://schemas.microsoft.com/office/drawing/2014/main" id="{DB90454D-1EF8-6F0E-6CAE-AA6A3D3CFF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16D367-9BA4-2CEE-FB31-9D04D568AC71}"/>
              </a:ext>
            </a:extLst>
          </p:cNvPr>
          <p:cNvSpPr>
            <a:spLocks noGrp="1"/>
          </p:cNvSpPr>
          <p:nvPr>
            <p:ph type="sldNum" sz="quarter" idx="12"/>
          </p:nvPr>
        </p:nvSpPr>
        <p:spPr/>
        <p:txBody>
          <a:bodyPr/>
          <a:lstStyle/>
          <a:p>
            <a:fld id="{B77DC474-C8F3-4EFD-BCB9-46A2BCFDB704}" type="slidenum">
              <a:rPr lang="en-GB" smtClean="0"/>
              <a:t>‹#›</a:t>
            </a:fld>
            <a:endParaRPr lang="en-GB"/>
          </a:p>
        </p:txBody>
      </p:sp>
    </p:spTree>
    <p:extLst>
      <p:ext uri="{BB962C8B-B14F-4D97-AF65-F5344CB8AC3E}">
        <p14:creationId xmlns:p14="http://schemas.microsoft.com/office/powerpoint/2010/main" val="4119646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AD5F6-9149-A4BD-CCEF-DE2047A3D7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AC002DA-D6F6-B16E-5D9C-FB04FA6DA7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25F731-B20A-AA9E-7FC8-4CDBEBD4B9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7AE735-2AA1-169F-4390-1A71DC5F2879}"/>
              </a:ext>
            </a:extLst>
          </p:cNvPr>
          <p:cNvSpPr>
            <a:spLocks noGrp="1"/>
          </p:cNvSpPr>
          <p:nvPr>
            <p:ph type="dt" sz="half" idx="10"/>
          </p:nvPr>
        </p:nvSpPr>
        <p:spPr/>
        <p:txBody>
          <a:bodyPr/>
          <a:lstStyle/>
          <a:p>
            <a:fld id="{73A9FC72-532C-4069-AA34-577991C3AD30}" type="datetimeFigureOut">
              <a:rPr lang="en-GB" smtClean="0"/>
              <a:t>19/05/2026</a:t>
            </a:fld>
            <a:endParaRPr lang="en-GB"/>
          </a:p>
        </p:txBody>
      </p:sp>
      <p:sp>
        <p:nvSpPr>
          <p:cNvPr id="6" name="Footer Placeholder 5">
            <a:extLst>
              <a:ext uri="{FF2B5EF4-FFF2-40B4-BE49-F238E27FC236}">
                <a16:creationId xmlns:a16="http://schemas.microsoft.com/office/drawing/2014/main" id="{BC7650D4-0C72-640C-CA3C-6E24327511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6F0A76-6F22-4723-BF8E-EDDCB37667BB}"/>
              </a:ext>
            </a:extLst>
          </p:cNvPr>
          <p:cNvSpPr>
            <a:spLocks noGrp="1"/>
          </p:cNvSpPr>
          <p:nvPr>
            <p:ph type="sldNum" sz="quarter" idx="12"/>
          </p:nvPr>
        </p:nvSpPr>
        <p:spPr/>
        <p:txBody>
          <a:bodyPr/>
          <a:lstStyle/>
          <a:p>
            <a:fld id="{B77DC474-C8F3-4EFD-BCB9-46A2BCFDB704}" type="slidenum">
              <a:rPr lang="en-GB" smtClean="0"/>
              <a:t>‹#›</a:t>
            </a:fld>
            <a:endParaRPr lang="en-GB"/>
          </a:p>
        </p:txBody>
      </p:sp>
    </p:spTree>
    <p:extLst>
      <p:ext uri="{BB962C8B-B14F-4D97-AF65-F5344CB8AC3E}">
        <p14:creationId xmlns:p14="http://schemas.microsoft.com/office/powerpoint/2010/main" val="1022687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CE0C2-7740-396F-98DC-0478683EA95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DA63A77-E1E5-96D1-4B44-C297AB5FA8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2D7BC3-CCB6-0A5A-8B47-BFA45D5308F2}"/>
              </a:ext>
            </a:extLst>
          </p:cNvPr>
          <p:cNvSpPr>
            <a:spLocks noGrp="1"/>
          </p:cNvSpPr>
          <p:nvPr>
            <p:ph type="dt" sz="half" idx="10"/>
          </p:nvPr>
        </p:nvSpPr>
        <p:spPr/>
        <p:txBody>
          <a:bodyPr/>
          <a:lstStyle/>
          <a:p>
            <a:fld id="{73A9FC72-532C-4069-AA34-577991C3AD30}" type="datetimeFigureOut">
              <a:rPr lang="en-GB" smtClean="0"/>
              <a:t>19/05/2026</a:t>
            </a:fld>
            <a:endParaRPr lang="en-GB"/>
          </a:p>
        </p:txBody>
      </p:sp>
      <p:sp>
        <p:nvSpPr>
          <p:cNvPr id="5" name="Footer Placeholder 4">
            <a:extLst>
              <a:ext uri="{FF2B5EF4-FFF2-40B4-BE49-F238E27FC236}">
                <a16:creationId xmlns:a16="http://schemas.microsoft.com/office/drawing/2014/main" id="{2FCE7E03-91A8-3FD9-FF00-09FDA43AAE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4723AF-8281-1294-5305-0279998CA351}"/>
              </a:ext>
            </a:extLst>
          </p:cNvPr>
          <p:cNvSpPr>
            <a:spLocks noGrp="1"/>
          </p:cNvSpPr>
          <p:nvPr>
            <p:ph type="sldNum" sz="quarter" idx="12"/>
          </p:nvPr>
        </p:nvSpPr>
        <p:spPr/>
        <p:txBody>
          <a:bodyPr/>
          <a:lstStyle/>
          <a:p>
            <a:fld id="{B77DC474-C8F3-4EFD-BCB9-46A2BCFDB704}" type="slidenum">
              <a:rPr lang="en-GB" smtClean="0"/>
              <a:t>‹#›</a:t>
            </a:fld>
            <a:endParaRPr lang="en-GB"/>
          </a:p>
        </p:txBody>
      </p:sp>
    </p:spTree>
    <p:extLst>
      <p:ext uri="{BB962C8B-B14F-4D97-AF65-F5344CB8AC3E}">
        <p14:creationId xmlns:p14="http://schemas.microsoft.com/office/powerpoint/2010/main" val="326748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DC133AA-A04E-EA56-60CC-1FDB03529E6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1746D7-0301-0435-D00A-226FFDCE5E1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BC4C5E-19B5-51D0-BF37-E46F5639ED95}"/>
              </a:ext>
            </a:extLst>
          </p:cNvPr>
          <p:cNvSpPr>
            <a:spLocks noGrp="1"/>
          </p:cNvSpPr>
          <p:nvPr>
            <p:ph type="dt" sz="half" idx="10"/>
          </p:nvPr>
        </p:nvSpPr>
        <p:spPr/>
        <p:txBody>
          <a:bodyPr/>
          <a:lstStyle/>
          <a:p>
            <a:fld id="{73A9FC72-532C-4069-AA34-577991C3AD30}" type="datetimeFigureOut">
              <a:rPr lang="en-GB" smtClean="0"/>
              <a:t>19/05/2026</a:t>
            </a:fld>
            <a:endParaRPr lang="en-GB"/>
          </a:p>
        </p:txBody>
      </p:sp>
      <p:sp>
        <p:nvSpPr>
          <p:cNvPr id="5" name="Footer Placeholder 4">
            <a:extLst>
              <a:ext uri="{FF2B5EF4-FFF2-40B4-BE49-F238E27FC236}">
                <a16:creationId xmlns:a16="http://schemas.microsoft.com/office/drawing/2014/main" id="{7E828A30-B8AC-ED64-CEBA-57A4A00415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CF8C58-7AC8-248B-6E93-0FEE18A287E5}"/>
              </a:ext>
            </a:extLst>
          </p:cNvPr>
          <p:cNvSpPr>
            <a:spLocks noGrp="1"/>
          </p:cNvSpPr>
          <p:nvPr>
            <p:ph type="sldNum" sz="quarter" idx="12"/>
          </p:nvPr>
        </p:nvSpPr>
        <p:spPr/>
        <p:txBody>
          <a:bodyPr/>
          <a:lstStyle/>
          <a:p>
            <a:fld id="{B77DC474-C8F3-4EFD-BCB9-46A2BCFDB704}" type="slidenum">
              <a:rPr lang="en-GB" smtClean="0"/>
              <a:t>‹#›</a:t>
            </a:fld>
            <a:endParaRPr lang="en-GB"/>
          </a:p>
        </p:txBody>
      </p:sp>
    </p:spTree>
    <p:extLst>
      <p:ext uri="{BB962C8B-B14F-4D97-AF65-F5344CB8AC3E}">
        <p14:creationId xmlns:p14="http://schemas.microsoft.com/office/powerpoint/2010/main" val="3522424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12E08E-A882-463A-9961-A5BC21570F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6764F3-3182-1AA0-0EB2-251CAB018A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DC9338-B63D-F765-943C-ABEF9C6927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3A9FC72-532C-4069-AA34-577991C3AD30}" type="datetimeFigureOut">
              <a:rPr lang="en-GB" smtClean="0"/>
              <a:t>19/05/2026</a:t>
            </a:fld>
            <a:endParaRPr lang="en-GB"/>
          </a:p>
        </p:txBody>
      </p:sp>
      <p:sp>
        <p:nvSpPr>
          <p:cNvPr id="5" name="Footer Placeholder 4">
            <a:extLst>
              <a:ext uri="{FF2B5EF4-FFF2-40B4-BE49-F238E27FC236}">
                <a16:creationId xmlns:a16="http://schemas.microsoft.com/office/drawing/2014/main" id="{8105B0AF-F7B7-D0C8-897A-CCBECC4E00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0C86CD0-3E2D-939A-5524-A21BE64C00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77DC474-C8F3-4EFD-BCB9-46A2BCFDB704}" type="slidenum">
              <a:rPr lang="en-GB" smtClean="0"/>
              <a:t>‹#›</a:t>
            </a:fld>
            <a:endParaRPr lang="en-GB"/>
          </a:p>
        </p:txBody>
      </p:sp>
    </p:spTree>
    <p:extLst>
      <p:ext uri="{BB962C8B-B14F-4D97-AF65-F5344CB8AC3E}">
        <p14:creationId xmlns:p14="http://schemas.microsoft.com/office/powerpoint/2010/main" val="2182886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fi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shrewton.dsat.org.u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fi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shrewton.uk.arbor.sc/"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fi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classdojo.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jf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fi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jfi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mailto:enquiries@shrewton.dsat.org.uk" TargetMode="External"/><Relationship Id="rId5" Type="http://schemas.openxmlformats.org/officeDocument/2006/relationships/hyperlink" Target="https://parentportal.wiltshire.gov.uk/web/portal/pages/parents/free-school-meals" TargetMode="External"/><Relationship Id="rId4" Type="http://schemas.openxmlformats.org/officeDocument/2006/relationships/hyperlink" Target="http://www.wiltshire.gov.uk/schools-learning-free-school-meal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jfi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black text&#10;&#10;AI-generated content may be incorrect.">
            <a:extLst>
              <a:ext uri="{FF2B5EF4-FFF2-40B4-BE49-F238E27FC236}">
                <a16:creationId xmlns:a16="http://schemas.microsoft.com/office/drawing/2014/main" id="{621B535C-8883-04E8-54D0-0488B42DA8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16841" y="188966"/>
            <a:ext cx="1579001" cy="841321"/>
          </a:xfrm>
          <a:prstGeom prst="rect">
            <a:avLst/>
          </a:prstGeom>
        </p:spPr>
      </p:pic>
      <p:pic>
        <p:nvPicPr>
          <p:cNvPr id="7" name="Picture 6" descr="A cartoon rocket ship with fire&#10;&#10;AI-generated content may be incorrect.">
            <a:extLst>
              <a:ext uri="{FF2B5EF4-FFF2-40B4-BE49-F238E27FC236}">
                <a16:creationId xmlns:a16="http://schemas.microsoft.com/office/drawing/2014/main" id="{7D359850-E56A-A796-3C01-05A9F0456A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7371" y="223041"/>
            <a:ext cx="1260938" cy="841321"/>
          </a:xfrm>
          <a:prstGeom prst="rect">
            <a:avLst/>
          </a:prstGeom>
        </p:spPr>
      </p:pic>
      <p:sp>
        <p:nvSpPr>
          <p:cNvPr id="8" name="Rectangle 2">
            <a:extLst>
              <a:ext uri="{FF2B5EF4-FFF2-40B4-BE49-F238E27FC236}">
                <a16:creationId xmlns:a16="http://schemas.microsoft.com/office/drawing/2014/main" id="{39393714-47A5-6227-3F8C-E66BB42C24F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3">
            <a:extLst>
              <a:ext uri="{FF2B5EF4-FFF2-40B4-BE49-F238E27FC236}">
                <a16:creationId xmlns:a16="http://schemas.microsoft.com/office/drawing/2014/main" id="{B8D14E11-A7D3-1721-B423-0AC37367BB8D}"/>
              </a:ext>
            </a:extLst>
          </p:cNvPr>
          <p:cNvSpPr>
            <a:spLocks noChangeArrowheads="1"/>
          </p:cNvSpPr>
          <p:nvPr/>
        </p:nvSpPr>
        <p:spPr bwMode="auto">
          <a:xfrm>
            <a:off x="560716" y="609297"/>
            <a:ext cx="8356125" cy="6078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GB" altLang="en-US" sz="1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800" b="0" i="0" u="none" strike="noStrike" cap="none" normalizeH="0" baseline="0" dirty="0">
              <a:ln>
                <a:noFill/>
              </a:ln>
              <a:solidFill>
                <a:schemeClr val="tx1"/>
              </a:solidFill>
              <a:effectLst/>
            </a:endParaRPr>
          </a:p>
          <a:p>
            <a:pPr algn="just">
              <a:spcAft>
                <a:spcPts val="1200"/>
              </a:spcAft>
            </a:pPr>
            <a:r>
              <a:rPr lang="en-GB" sz="900" dirty="0">
                <a:effectLst/>
                <a:latin typeface="Calibri" panose="020F0502020204030204" pitchFamily="34" charset="0"/>
                <a:ea typeface="Calibri" panose="020F0502020204030204" pitchFamily="34" charset="0"/>
                <a:cs typeface="Calibri" panose="020F0502020204030204" pitchFamily="34" charset="0"/>
              </a:rPr>
              <a:t>Dear Reception 2026 Families,</a:t>
            </a:r>
          </a:p>
          <a:p>
            <a:pPr algn="just">
              <a:spcAft>
                <a:spcPts val="1200"/>
              </a:spcAft>
            </a:pPr>
            <a:r>
              <a:rPr lang="en-GB" sz="900" dirty="0">
                <a:effectLst/>
                <a:latin typeface="Calibri" panose="020F0502020204030204" pitchFamily="34" charset="0"/>
                <a:ea typeface="Calibri" panose="020F0502020204030204" pitchFamily="34" charset="0"/>
                <a:cs typeface="Calibri" panose="020F0502020204030204" pitchFamily="34" charset="0"/>
              </a:rPr>
              <a:t>A warm welcome to Shrewton CE Primary School! I am delighted that you have chosen to become part of our school community and we are really looking forward to welcoming you and your child into our school to begin their learning journey.</a:t>
            </a:r>
          </a:p>
          <a:p>
            <a:pPr algn="just">
              <a:spcAft>
                <a:spcPts val="1200"/>
              </a:spcAft>
            </a:pPr>
            <a:r>
              <a:rPr lang="en-GB" sz="900" dirty="0">
                <a:effectLst/>
                <a:latin typeface="Calibri" panose="020F0502020204030204" pitchFamily="34" charset="0"/>
                <a:ea typeface="Calibri" panose="020F0502020204030204" pitchFamily="34" charset="0"/>
                <a:cs typeface="Calibri" panose="020F0502020204030204" pitchFamily="34" charset="0"/>
              </a:rPr>
              <a:t>I know that starting school can be a nervous time for all, sometimes for parents more than the children, but we are all here to support you, welcome you into our school family and best prepare you for school life. We have planned a series of school visits so that we can best support the transition of your child so that September is as smooth as possible for all.</a:t>
            </a:r>
          </a:p>
          <a:p>
            <a:pPr algn="just">
              <a:spcAft>
                <a:spcPts val="1200"/>
              </a:spcAft>
            </a:pPr>
            <a:r>
              <a:rPr lang="en-GB" sz="900" dirty="0">
                <a:effectLst/>
                <a:latin typeface="Calibri" panose="020F0502020204030204" pitchFamily="34" charset="0"/>
                <a:ea typeface="Calibri" panose="020F0502020204030204" pitchFamily="34" charset="0"/>
                <a:cs typeface="Calibri" panose="020F0502020204030204" pitchFamily="34" charset="0"/>
              </a:rPr>
              <a:t>Most of the transition takes place in June and July in the lead up to the end of the current school year. They will take place on a Tuesday and build up in time with each visit. Any children attending Shrewton Pre-school will be bought in as part of their session. For any children attending from a different setting please use the main entrance on Tanner’s Lane when dropping off and collect your child. The dates are as follows:</a:t>
            </a:r>
          </a:p>
          <a:p>
            <a:pPr marL="342900" lvl="0" indent="-342900">
              <a:buFont typeface="Symbol" panose="05050102010706020507" pitchFamily="18" charset="2"/>
              <a:buChar char=""/>
            </a:pPr>
            <a:r>
              <a:rPr lang="en-GB" sz="9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16</a:t>
            </a:r>
            <a:r>
              <a:rPr lang="en-GB" sz="900" baseline="30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a:t>
            </a:r>
            <a:r>
              <a:rPr lang="en-GB" sz="9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June - 9:30am – 9:45am for a look around</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buFont typeface="Symbol" panose="05050102010706020507" pitchFamily="18" charset="2"/>
              <a:buChar char=""/>
            </a:pPr>
            <a:r>
              <a:rPr lang="en-GB" sz="9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23</a:t>
            </a:r>
            <a:r>
              <a:rPr lang="en-GB" sz="900" baseline="30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rd</a:t>
            </a:r>
            <a:r>
              <a:rPr lang="en-GB" sz="9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June- 9:30am – 10:00am for a story time</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buFont typeface="Symbol" panose="05050102010706020507" pitchFamily="18" charset="2"/>
              <a:buChar char=""/>
            </a:pPr>
            <a:r>
              <a:rPr lang="en-GB" sz="9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7</a:t>
            </a:r>
            <a:r>
              <a:rPr lang="en-GB" sz="900" baseline="30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a:t>
            </a:r>
            <a:r>
              <a:rPr lang="en-GB" sz="9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July - 9:30am – 10:30am for playtime</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buFont typeface="Symbol" panose="05050102010706020507" pitchFamily="18" charset="2"/>
              <a:buChar char=""/>
            </a:pPr>
            <a:r>
              <a:rPr lang="en-GB" sz="900" dirty="0">
                <a:solidFill>
                  <a:srgbClr val="212121"/>
                </a:solidFill>
                <a:effectLst/>
                <a:latin typeface="Calibri" panose="020F0502020204030204" pitchFamily="34" charset="0"/>
                <a:ea typeface="Calibri" panose="020F0502020204030204" pitchFamily="34" charset="0"/>
                <a:cs typeface="Calibri" panose="020F0502020204030204" pitchFamily="34" charset="0"/>
              </a:rPr>
              <a:t> </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p>
            <a:r>
              <a:rPr lang="en-GB" sz="900" dirty="0">
                <a:solidFill>
                  <a:srgbClr val="212121"/>
                </a:solidFill>
                <a:effectLst/>
                <a:latin typeface="Calibri" panose="020F0502020204030204" pitchFamily="34" charset="0"/>
                <a:ea typeface="Calibri" panose="020F0502020204030204" pitchFamily="34" charset="0"/>
                <a:cs typeface="Calibri" panose="020F0502020204030204" pitchFamily="34" charset="0"/>
              </a:rPr>
              <a:t>In addition to this our teaching team, will be making visits to pre-school and nursery settings to meet with current staff working with your children and we will be in touch to arrange a home visit in July. These play a significant role in bonding with your child and getting to know you as a family.</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p>
            <a:r>
              <a:rPr lang="en-GB" sz="900" dirty="0">
                <a:solidFill>
                  <a:srgbClr val="212121"/>
                </a:solidFill>
                <a:effectLst/>
                <a:latin typeface="Calibri" panose="020F0502020204030204" pitchFamily="34" charset="0"/>
                <a:ea typeface="Calibri" panose="020F0502020204030204" pitchFamily="34" charset="0"/>
                <a:cs typeface="Calibri" panose="020F0502020204030204" pitchFamily="34" charset="0"/>
              </a:rPr>
              <a:t> </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p>
            <a:pPr algn="just">
              <a:spcAft>
                <a:spcPts val="1200"/>
              </a:spcAft>
            </a:pPr>
            <a:r>
              <a:rPr lang="en-GB" sz="900" dirty="0">
                <a:effectLst/>
                <a:latin typeface="Calibri" panose="020F0502020204030204" pitchFamily="34" charset="0"/>
                <a:ea typeface="Calibri" panose="020F0502020204030204" pitchFamily="34" charset="0"/>
                <a:cs typeface="Calibri" panose="020F0502020204030204" pitchFamily="34" charset="0"/>
              </a:rPr>
              <a:t>There is also some useful information on our website </a:t>
            </a:r>
            <a:r>
              <a:rPr lang="en-GB" sz="9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4"/>
              </a:rPr>
              <a:t>https://www.shrewton.dsat.org.uk/</a:t>
            </a:r>
            <a:r>
              <a:rPr lang="en-GB" sz="9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 </a:t>
            </a:r>
            <a:r>
              <a:rPr lang="en-GB" sz="900" dirty="0">
                <a:effectLst/>
                <a:latin typeface="Calibri" panose="020F0502020204030204" pitchFamily="34" charset="0"/>
                <a:ea typeface="Calibri" panose="020F0502020204030204" pitchFamily="34" charset="0"/>
                <a:cs typeface="Calibri" panose="020F0502020204030204" pitchFamily="34" charset="0"/>
              </a:rPr>
              <a:t>under the </a:t>
            </a:r>
            <a:r>
              <a:rPr lang="en-GB" sz="900">
                <a:latin typeface="Calibri" panose="020F0502020204030204" pitchFamily="34" charset="0"/>
                <a:ea typeface="Calibri" panose="020F0502020204030204" pitchFamily="34" charset="0"/>
                <a:cs typeface="Calibri" panose="020F0502020204030204" pitchFamily="34" charset="0"/>
              </a:rPr>
              <a:t>‘Parents’</a:t>
            </a:r>
            <a:r>
              <a:rPr lang="en-GB" sz="900">
                <a:effectLst/>
                <a:latin typeface="Calibri" panose="020F0502020204030204" pitchFamily="34" charset="0"/>
                <a:ea typeface="Calibri" panose="020F0502020204030204" pitchFamily="34" charset="0"/>
                <a:cs typeface="Calibri" panose="020F0502020204030204" pitchFamily="34" charset="0"/>
              </a:rPr>
              <a:t> </a:t>
            </a:r>
            <a:r>
              <a:rPr lang="en-GB" sz="900" dirty="0">
                <a:effectLst/>
                <a:latin typeface="Calibri" panose="020F0502020204030204" pitchFamily="34" charset="0"/>
                <a:ea typeface="Calibri" panose="020F0502020204030204" pitchFamily="34" charset="0"/>
                <a:cs typeface="Calibri" panose="020F0502020204030204" pitchFamily="34" charset="0"/>
              </a:rPr>
              <a:t>tab and we’re creating a new tab including ‘</a:t>
            </a:r>
            <a:r>
              <a:rPr lang="en-GB" sz="900">
                <a:effectLst/>
                <a:latin typeface="Calibri" panose="020F0502020204030204" pitchFamily="34" charset="0"/>
                <a:ea typeface="Calibri" panose="020F0502020204030204" pitchFamily="34" charset="0"/>
                <a:cs typeface="Calibri" panose="020F0502020204030204" pitchFamily="34" charset="0"/>
              </a:rPr>
              <a:t>Welcome Pack’ </a:t>
            </a:r>
            <a:r>
              <a:rPr lang="en-GB" sz="900" dirty="0">
                <a:effectLst/>
                <a:latin typeface="Calibri" panose="020F0502020204030204" pitchFamily="34" charset="0"/>
                <a:ea typeface="Calibri" panose="020F0502020204030204" pitchFamily="34" charset="0"/>
                <a:cs typeface="Calibri" panose="020F0502020204030204" pitchFamily="34" charset="0"/>
              </a:rPr>
              <a:t>shortly.</a:t>
            </a:r>
          </a:p>
          <a:p>
            <a:pPr algn="just">
              <a:spcAft>
                <a:spcPts val="1200"/>
              </a:spcAft>
            </a:pPr>
            <a:r>
              <a:rPr lang="en-GB" sz="900" dirty="0">
                <a:effectLst/>
                <a:latin typeface="Calibri" panose="020F0502020204030204" pitchFamily="34" charset="0"/>
                <a:ea typeface="Calibri" panose="020F0502020204030204" pitchFamily="34" charset="0"/>
                <a:cs typeface="Calibri" panose="020F0502020204030204" pitchFamily="34" charset="0"/>
              </a:rPr>
              <a:t>Similarly, if you have been unable to visit our school and would like a tour, please call or use the email below and we can arrange a time to show you round.</a:t>
            </a:r>
          </a:p>
          <a:p>
            <a:pPr algn="just">
              <a:spcAft>
                <a:spcPts val="1200"/>
              </a:spcAft>
            </a:pPr>
            <a:r>
              <a:rPr lang="en-GB" sz="900" dirty="0">
                <a:effectLst/>
                <a:latin typeface="Calibri" panose="020F0502020204030204" pitchFamily="34" charset="0"/>
                <a:ea typeface="Calibri" panose="020F0502020204030204" pitchFamily="34" charset="0"/>
                <a:cs typeface="Calibri" panose="020F0502020204030204" pitchFamily="34" charset="0"/>
              </a:rPr>
              <a:t>Should you wish to discuss any additional needs or special circumstances of which we need to be aware at this point, then you can contact us via my email: equiries@shrewton.dsat.org.uk then we will get in touch with you to arrange an appointment.</a:t>
            </a:r>
          </a:p>
          <a:p>
            <a:pPr algn="just">
              <a:spcAft>
                <a:spcPts val="1200"/>
              </a:spcAft>
            </a:pPr>
            <a:r>
              <a:rPr lang="en-GB" sz="900" dirty="0">
                <a:effectLst/>
                <a:latin typeface="Calibri" panose="020F0502020204030204" pitchFamily="34" charset="0"/>
                <a:ea typeface="Calibri" panose="020F0502020204030204" pitchFamily="34" charset="0"/>
                <a:cs typeface="Calibri" panose="020F0502020204030204" pitchFamily="34" charset="0"/>
              </a:rPr>
              <a:t>I cannot wait to meet you all in person very soon.</a:t>
            </a:r>
          </a:p>
          <a:p>
            <a:pPr algn="just">
              <a:spcAft>
                <a:spcPts val="1200"/>
              </a:spcAft>
            </a:pPr>
            <a:r>
              <a:rPr lang="en-GB" sz="900" dirty="0">
                <a:effectLst/>
                <a:latin typeface="Calibri" panose="020F0502020204030204" pitchFamily="34" charset="0"/>
                <a:ea typeface="Calibri" panose="020F0502020204030204" pitchFamily="34" charset="0"/>
                <a:cs typeface="Calibri" panose="020F0502020204030204" pitchFamily="34" charset="0"/>
              </a:rPr>
              <a:t>With my very best wishes,</a:t>
            </a:r>
          </a:p>
          <a:p>
            <a:pPr algn="just">
              <a:spcAft>
                <a:spcPts val="1200"/>
              </a:spcAft>
            </a:pPr>
            <a:r>
              <a:rPr lang="en-GB" sz="900" dirty="0">
                <a:effectLst/>
                <a:latin typeface="Calibri" panose="020F0502020204030204" pitchFamily="34" charset="0"/>
                <a:ea typeface="Calibri" panose="020F0502020204030204" pitchFamily="34" charset="0"/>
                <a:cs typeface="Calibri" panose="020F0502020204030204" pitchFamily="34" charset="0"/>
              </a:rPr>
              <a:t>Yours sincerely</a:t>
            </a:r>
          </a:p>
          <a:p>
            <a:pPr algn="just">
              <a:spcAft>
                <a:spcPts val="1200"/>
              </a:spcAft>
            </a:pPr>
            <a:r>
              <a:rPr lang="en-GB" sz="900" b="1" dirty="0">
                <a:effectLst/>
                <a:latin typeface="Calibri" panose="020F0502020204030204" pitchFamily="34" charset="0"/>
                <a:ea typeface="Calibri" panose="020F0502020204030204" pitchFamily="34" charset="0"/>
                <a:cs typeface="Calibri" panose="020F0502020204030204" pitchFamily="34" charset="0"/>
              </a:rPr>
              <a:t>Anna Howell</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p>
            <a:pPr algn="just">
              <a:spcAft>
                <a:spcPts val="1200"/>
              </a:spcAft>
            </a:pPr>
            <a:r>
              <a:rPr lang="en-GB" sz="900" dirty="0">
                <a:effectLst/>
                <a:latin typeface="Calibri" panose="020F0502020204030204" pitchFamily="34" charset="0"/>
                <a:ea typeface="Calibri" panose="020F0502020204030204" pitchFamily="34" charset="0"/>
                <a:cs typeface="Calibri" panose="020F0502020204030204" pitchFamily="34" charset="0"/>
              </a:rPr>
              <a:t>Head of School </a:t>
            </a:r>
          </a:p>
          <a:p>
            <a:r>
              <a:rPr lang="en-GB" sz="90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#believeachievegrow</a:t>
            </a:r>
            <a:endParaRPr lang="en-GB" sz="9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ja-JP" sz="12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3C5183E8-4CAB-D2AF-7565-D19EF4FA0A0A}"/>
              </a:ext>
            </a:extLst>
          </p:cNvPr>
          <p:cNvSpPr txBox="1"/>
          <p:nvPr/>
        </p:nvSpPr>
        <p:spPr>
          <a:xfrm>
            <a:off x="6256361" y="228600"/>
            <a:ext cx="5802998" cy="938719"/>
          </a:xfrm>
          <a:prstGeom prst="rect">
            <a:avLst/>
          </a:prstGeom>
          <a:noFill/>
        </p:spPr>
        <p:txBody>
          <a:bodyPr wrap="square">
            <a:spAutoFit/>
          </a:bodyPr>
          <a:lstStyle/>
          <a:p>
            <a:pPr marL="1828800" algn="r"/>
            <a:r>
              <a:rPr lang="en-GB" sz="1100" dirty="0">
                <a:effectLst/>
                <a:latin typeface="Calibri" panose="020F0502020204030204" pitchFamily="34" charset="0"/>
                <a:ea typeface="Calibri" panose="020F0502020204030204" pitchFamily="34" charset="0"/>
                <a:cs typeface="Calibri" panose="020F0502020204030204" pitchFamily="34" charset="0"/>
              </a:rPr>
              <a:t>Tanners Lane</a:t>
            </a:r>
          </a:p>
          <a:p>
            <a:pPr marL="1828800" algn="r"/>
            <a:r>
              <a:rPr lang="en-GB" sz="1100" dirty="0">
                <a:effectLst/>
                <a:latin typeface="Calibri" panose="020F0502020204030204" pitchFamily="34" charset="0"/>
                <a:ea typeface="Calibri" panose="020F0502020204030204" pitchFamily="34" charset="0"/>
                <a:cs typeface="Calibri" panose="020F0502020204030204" pitchFamily="34" charset="0"/>
              </a:rPr>
              <a:t>Shrewton</a:t>
            </a:r>
          </a:p>
          <a:p>
            <a:pPr marL="1828800" algn="r"/>
            <a:r>
              <a:rPr lang="en-GB" sz="1100" dirty="0">
                <a:effectLst/>
                <a:latin typeface="Calibri" panose="020F0502020204030204" pitchFamily="34" charset="0"/>
                <a:ea typeface="Calibri" panose="020F0502020204030204" pitchFamily="34" charset="0"/>
                <a:cs typeface="Calibri" panose="020F0502020204030204" pitchFamily="34" charset="0"/>
              </a:rPr>
              <a:t>Salisbury</a:t>
            </a:r>
          </a:p>
          <a:p>
            <a:pPr marL="1828800" algn="r"/>
            <a:r>
              <a:rPr lang="en-GB" sz="1100" dirty="0">
                <a:effectLst/>
                <a:latin typeface="Calibri" panose="020F0502020204030204" pitchFamily="34" charset="0"/>
                <a:ea typeface="Calibri" panose="020F0502020204030204" pitchFamily="34" charset="0"/>
                <a:cs typeface="Calibri" panose="020F0502020204030204" pitchFamily="34" charset="0"/>
              </a:rPr>
              <a:t>Wiltshire</a:t>
            </a:r>
          </a:p>
          <a:p>
            <a:pPr marL="1828800" algn="r"/>
            <a:r>
              <a:rPr lang="en-GB" sz="1100" dirty="0">
                <a:effectLst/>
                <a:latin typeface="Calibri" panose="020F0502020204030204" pitchFamily="34" charset="0"/>
                <a:ea typeface="Calibri" panose="020F0502020204030204" pitchFamily="34" charset="0"/>
                <a:cs typeface="Calibri" panose="020F0502020204030204" pitchFamily="34" charset="0"/>
              </a:rPr>
              <a:t>SP3 4JT</a:t>
            </a:r>
          </a:p>
        </p:txBody>
      </p:sp>
      <p:sp>
        <p:nvSpPr>
          <p:cNvPr id="11" name="TextBox 10">
            <a:extLst>
              <a:ext uri="{FF2B5EF4-FFF2-40B4-BE49-F238E27FC236}">
                <a16:creationId xmlns:a16="http://schemas.microsoft.com/office/drawing/2014/main" id="{524A8A8C-D4B7-1295-760E-817E47A66A00}"/>
              </a:ext>
            </a:extLst>
          </p:cNvPr>
          <p:cNvSpPr txBox="1"/>
          <p:nvPr/>
        </p:nvSpPr>
        <p:spPr>
          <a:xfrm>
            <a:off x="5964839" y="1140211"/>
            <a:ext cx="6094520" cy="400110"/>
          </a:xfrm>
          <a:prstGeom prst="rect">
            <a:avLst/>
          </a:prstGeom>
          <a:noFill/>
        </p:spPr>
        <p:txBody>
          <a:bodyPr wrap="square">
            <a:spAutoFit/>
          </a:bodyPr>
          <a:lstStyle/>
          <a:p>
            <a:pPr marL="1828800" algn="r"/>
            <a:r>
              <a:rPr lang="en-GB" sz="1000" dirty="0">
                <a:effectLst/>
                <a:latin typeface="Calibri" panose="020F0502020204030204" pitchFamily="34" charset="0"/>
                <a:ea typeface="Times New Roman" panose="02020603050405020304" pitchFamily="18" charset="0"/>
                <a:cs typeface="Times New Roman" panose="02020603050405020304" pitchFamily="18" charset="0"/>
              </a:rPr>
              <a:t>01980 620362</a:t>
            </a:r>
            <a:endParaRPr lang="en-GB" sz="1000" dirty="0">
              <a:effectLst/>
              <a:latin typeface="Tahoma" panose="020B0604030504040204" pitchFamily="34" charset="0"/>
              <a:ea typeface="Times New Roman" panose="02020603050405020304" pitchFamily="18" charset="0"/>
              <a:cs typeface="Times New Roman" panose="02020603050405020304" pitchFamily="18" charset="0"/>
            </a:endParaRPr>
          </a:p>
          <a:p>
            <a:pPr marL="1828800" algn="r"/>
            <a:r>
              <a:rPr lang="en-GB" sz="1000" dirty="0">
                <a:effectLst/>
                <a:latin typeface="Calibri" panose="020F0502020204030204" pitchFamily="34" charset="0"/>
                <a:ea typeface="Times New Roman" panose="02020603050405020304" pitchFamily="18" charset="0"/>
                <a:cs typeface="Times New Roman" panose="02020603050405020304" pitchFamily="18" charset="0"/>
              </a:rPr>
              <a:t>enquiries@shrewton.dsat.org.uk </a:t>
            </a:r>
            <a:endParaRPr lang="en-GB" sz="1000"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9608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black text&#10;&#10;AI-generated content may be incorrect.">
            <a:extLst>
              <a:ext uri="{FF2B5EF4-FFF2-40B4-BE49-F238E27FC236}">
                <a16:creationId xmlns:a16="http://schemas.microsoft.com/office/drawing/2014/main" id="{621B535C-8883-04E8-54D0-0488B42DA8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16841" y="188966"/>
            <a:ext cx="1579001" cy="841321"/>
          </a:xfrm>
          <a:prstGeom prst="rect">
            <a:avLst/>
          </a:prstGeom>
        </p:spPr>
      </p:pic>
      <p:pic>
        <p:nvPicPr>
          <p:cNvPr id="7" name="Picture 6" descr="A cartoon rocket ship with fire&#10;&#10;AI-generated content may be incorrect.">
            <a:extLst>
              <a:ext uri="{FF2B5EF4-FFF2-40B4-BE49-F238E27FC236}">
                <a16:creationId xmlns:a16="http://schemas.microsoft.com/office/drawing/2014/main" id="{7D359850-E56A-A796-3C01-05A9F0456A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1606" y="188967"/>
            <a:ext cx="1260938" cy="841321"/>
          </a:xfrm>
          <a:prstGeom prst="rect">
            <a:avLst/>
          </a:prstGeom>
        </p:spPr>
      </p:pic>
      <p:sp>
        <p:nvSpPr>
          <p:cNvPr id="8" name="Rectangle 2">
            <a:extLst>
              <a:ext uri="{FF2B5EF4-FFF2-40B4-BE49-F238E27FC236}">
                <a16:creationId xmlns:a16="http://schemas.microsoft.com/office/drawing/2014/main" id="{39393714-47A5-6227-3F8C-E66BB42C24F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3">
            <a:extLst>
              <a:ext uri="{FF2B5EF4-FFF2-40B4-BE49-F238E27FC236}">
                <a16:creationId xmlns:a16="http://schemas.microsoft.com/office/drawing/2014/main" id="{B8D14E11-A7D3-1721-B423-0AC37367BB8D}"/>
              </a:ext>
            </a:extLst>
          </p:cNvPr>
          <p:cNvSpPr>
            <a:spLocks noChangeArrowheads="1"/>
          </p:cNvSpPr>
          <p:nvPr/>
        </p:nvSpPr>
        <p:spPr bwMode="auto">
          <a:xfrm>
            <a:off x="560716" y="3494701"/>
            <a:ext cx="1125546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GB" altLang="en-US" sz="1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800" b="0" i="0" u="none" strike="noStrike" cap="none" normalizeH="0" baseline="0" dirty="0">
              <a:ln>
                <a:noFill/>
              </a:ln>
              <a:solidFill>
                <a:schemeClr val="tx1"/>
              </a:solidFill>
              <a:effectLst/>
            </a:endParaRPr>
          </a:p>
        </p:txBody>
      </p:sp>
      <p:sp>
        <p:nvSpPr>
          <p:cNvPr id="4" name="TextBox 3">
            <a:extLst>
              <a:ext uri="{FF2B5EF4-FFF2-40B4-BE49-F238E27FC236}">
                <a16:creationId xmlns:a16="http://schemas.microsoft.com/office/drawing/2014/main" id="{800E1F80-9AA2-827D-DC44-F89891333F16}"/>
              </a:ext>
            </a:extLst>
          </p:cNvPr>
          <p:cNvSpPr txBox="1"/>
          <p:nvPr/>
        </p:nvSpPr>
        <p:spPr>
          <a:xfrm>
            <a:off x="974786" y="871269"/>
            <a:ext cx="10334444" cy="5887766"/>
          </a:xfrm>
          <a:prstGeom prst="rect">
            <a:avLst/>
          </a:prstGeom>
          <a:noFill/>
        </p:spPr>
        <p:txBody>
          <a:bodyPr wrap="square">
            <a:spAutoFit/>
          </a:bodyPr>
          <a:lstStyle/>
          <a:p>
            <a:pPr algn="r">
              <a:lnSpc>
                <a:spcPct val="120000"/>
              </a:lnSpc>
            </a:pPr>
            <a:endParaRPr lang="en-GB" sz="2000" dirty="0">
              <a:effectLst/>
              <a:latin typeface="Tahoma" panose="020B0604030504040204" pitchFamily="34" charset="0"/>
              <a:ea typeface="Times New Roman" panose="02020603050405020304" pitchFamily="18" charset="0"/>
              <a:cs typeface="Times New Roman" panose="02020603050405020304" pitchFamily="18" charset="0"/>
            </a:endParaRPr>
          </a:p>
          <a:p>
            <a:pPr algn="ctr"/>
            <a:r>
              <a:rPr lang="en-GB" sz="1800" b="1" dirty="0">
                <a:effectLst/>
                <a:latin typeface="Calibri" panose="020F0502020204030204" pitchFamily="34" charset="0"/>
                <a:ea typeface="Times New Roman" panose="02020603050405020304" pitchFamily="18" charset="0"/>
                <a:cs typeface="Times New Roman" panose="02020603050405020304" pitchFamily="18" charset="0"/>
              </a:rPr>
              <a:t>Welcome To Arbor</a:t>
            </a:r>
            <a:endParaRPr lang="en-GB" sz="2000" b="1" dirty="0">
              <a:effectLst/>
              <a:latin typeface="Tahoma" panose="020B0604030504040204" pitchFamily="34" charset="0"/>
              <a:ea typeface="Times New Roman" panose="02020603050405020304" pitchFamily="18" charset="0"/>
              <a:cs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GB" sz="2000" dirty="0">
              <a:effectLst/>
              <a:latin typeface="Tahoma" panose="020B0604030504040204" pitchFamily="34" charset="0"/>
              <a:ea typeface="Times New Roman" panose="02020603050405020304" pitchFamily="18" charset="0"/>
              <a:cs typeface="Times New Roman" panose="02020603050405020304" pitchFamily="18" charset="0"/>
            </a:endParaRPr>
          </a:p>
          <a:p>
            <a:r>
              <a:rPr lang="en-GB" sz="1100" dirty="0">
                <a:effectLst/>
                <a:latin typeface="Calibri" panose="020F0502020204030204" pitchFamily="34" charset="0"/>
                <a:ea typeface="Calibri" panose="020F0502020204030204" pitchFamily="34" charset="0"/>
                <a:cs typeface="Calibri" panose="020F0502020204030204" pitchFamily="34" charset="0"/>
              </a:rPr>
              <a:t>Dear Parents and Carers, </a:t>
            </a:r>
          </a:p>
          <a:p>
            <a:r>
              <a:rPr lang="en-GB" sz="1100" dirty="0">
                <a:effectLst/>
                <a:latin typeface="Calibri" panose="020F0502020204030204" pitchFamily="34" charset="0"/>
                <a:ea typeface="Calibri" panose="020F0502020204030204" pitchFamily="34" charset="0"/>
                <a:cs typeface="Calibri" panose="020F0502020204030204" pitchFamily="34" charset="0"/>
              </a:rPr>
              <a:t> </a:t>
            </a:r>
          </a:p>
          <a:p>
            <a:r>
              <a:rPr lang="en-GB" sz="1100" dirty="0">
                <a:effectLst/>
                <a:latin typeface="Calibri" panose="020F0502020204030204" pitchFamily="34" charset="0"/>
                <a:ea typeface="Calibri" panose="020F0502020204030204" pitchFamily="34" charset="0"/>
                <a:cs typeface="Calibri" panose="020F0502020204030204" pitchFamily="34" charset="0"/>
              </a:rPr>
              <a:t>I am writing to let you know about the system that we use in school for our registers and data. </a:t>
            </a:r>
          </a:p>
          <a:p>
            <a:r>
              <a:rPr lang="en-GB" sz="1100" dirty="0">
                <a:effectLst/>
                <a:latin typeface="Calibri" panose="020F0502020204030204" pitchFamily="34" charset="0"/>
                <a:ea typeface="Calibri" panose="020F0502020204030204" pitchFamily="34" charset="0"/>
                <a:cs typeface="Calibri" panose="020F0502020204030204" pitchFamily="34" charset="0"/>
              </a:rPr>
              <a:t> </a:t>
            </a:r>
          </a:p>
          <a:p>
            <a:r>
              <a:rPr lang="en-GB" sz="1100" dirty="0">
                <a:effectLst/>
                <a:latin typeface="Calibri" panose="020F0502020204030204" pitchFamily="34" charset="0"/>
                <a:ea typeface="Calibri" panose="020F0502020204030204" pitchFamily="34" charset="0"/>
                <a:cs typeface="Calibri" panose="020F0502020204030204" pitchFamily="34" charset="0"/>
              </a:rPr>
              <a:t>By using the Arbor portal you will be able to:</a:t>
            </a:r>
          </a:p>
          <a:p>
            <a:r>
              <a:rPr lang="en-GB" sz="1100" dirty="0">
                <a:effectLst/>
                <a:latin typeface="Calibri" panose="020F0502020204030204" pitchFamily="34" charset="0"/>
                <a:ea typeface="Calibri" panose="020F0502020204030204" pitchFamily="34" charset="0"/>
                <a:cs typeface="Calibri" panose="020F0502020204030204" pitchFamily="34" charset="0"/>
              </a:rPr>
              <a:t> </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Change your e-mail address, postal address and telephone numbers for yourselves by logging on to the Arbor system – ensuring all the data we hold is completely up- to- date</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Request to add other emergency contacts</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Update any consents/mode of transport/medical condition/allergy</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See your child’s attendance</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Pay for uniform</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Pay for trips and school lunches where applicable.</a:t>
            </a:r>
          </a:p>
          <a:p>
            <a:r>
              <a:rPr lang="en-GB" sz="1100" dirty="0">
                <a:effectLst/>
                <a:latin typeface="Calibri" panose="020F0502020204030204" pitchFamily="34" charset="0"/>
                <a:ea typeface="Calibri" panose="020F0502020204030204" pitchFamily="34" charset="0"/>
                <a:cs typeface="Calibri" panose="020F0502020204030204" pitchFamily="34" charset="0"/>
              </a:rPr>
              <a:t> </a:t>
            </a:r>
          </a:p>
          <a:p>
            <a:r>
              <a:rPr lang="en-GB" sz="1100" b="1" u="sng" dirty="0">
                <a:effectLst/>
                <a:latin typeface="Calibri" panose="020F0502020204030204" pitchFamily="34" charset="0"/>
                <a:ea typeface="Calibri" panose="020F0502020204030204" pitchFamily="34" charset="0"/>
                <a:cs typeface="Calibri" panose="020F0502020204030204" pitchFamily="34" charset="0"/>
              </a:rPr>
              <a:t>You must log on for the first time on a laptop or PC</a:t>
            </a:r>
            <a:r>
              <a:rPr lang="en-GB" sz="1100" b="1" dirty="0">
                <a:effectLst/>
                <a:latin typeface="Calibri" panose="020F0502020204030204" pitchFamily="34" charset="0"/>
                <a:ea typeface="Calibri" panose="020F0502020204030204" pitchFamily="34" charset="0"/>
                <a:cs typeface="Calibri" panose="020F0502020204030204" pitchFamily="34" charset="0"/>
              </a:rPr>
              <a:t> </a:t>
            </a:r>
            <a:r>
              <a:rPr lang="en-GB" sz="1100" dirty="0">
                <a:effectLst/>
                <a:latin typeface="Calibri" panose="020F0502020204030204" pitchFamily="34" charset="0"/>
                <a:ea typeface="Calibri" panose="020F0502020204030204" pitchFamily="34" charset="0"/>
                <a:cs typeface="Calibri" panose="020F0502020204030204" pitchFamily="34" charset="0"/>
              </a:rPr>
              <a:t>and use Google Chrome to ensure that all of the data is correct. </a:t>
            </a:r>
          </a:p>
          <a:p>
            <a:r>
              <a:rPr lang="en-GB" sz="1100" dirty="0">
                <a:effectLst/>
                <a:latin typeface="Calibri" panose="020F0502020204030204" pitchFamily="34" charset="0"/>
                <a:ea typeface="Calibri" panose="020F0502020204030204" pitchFamily="34" charset="0"/>
                <a:cs typeface="Calibri" panose="020F0502020204030204" pitchFamily="34" charset="0"/>
              </a:rPr>
              <a:t> </a:t>
            </a:r>
          </a:p>
          <a:p>
            <a:r>
              <a:rPr lang="en-GB" sz="1100" b="1" dirty="0">
                <a:effectLst/>
                <a:latin typeface="Calibri" panose="020F0502020204030204" pitchFamily="34" charset="0"/>
                <a:ea typeface="Calibri" panose="020F0502020204030204" pitchFamily="34" charset="0"/>
                <a:cs typeface="Calibri" panose="020F0502020204030204" pitchFamily="34" charset="0"/>
              </a:rPr>
              <a:t>First time login: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Click on or input this link onto your laptop or PC : https://shrewton.uk.arbor.sc </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Enter your login details. (Your user login is the email account linked to your name.) </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You will then need to click on the first time login button which will send a password reset to your email account. You will need to create your password. </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Go back to the link above and enter you login details – email address and password </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At this point you will be asked to input your child’s </a:t>
            </a:r>
            <a:r>
              <a:rPr lang="en-GB" sz="1100" b="1" dirty="0">
                <a:effectLst/>
                <a:latin typeface="Calibri" panose="020F0502020204030204" pitchFamily="34" charset="0"/>
                <a:ea typeface="Calibri" panose="020F0502020204030204" pitchFamily="34" charset="0"/>
                <a:cs typeface="Calibri" panose="020F0502020204030204" pitchFamily="34" charset="0"/>
              </a:rPr>
              <a:t>date of birth </a:t>
            </a:r>
            <a:r>
              <a:rPr lang="en-GB" sz="1100" dirty="0">
                <a:effectLst/>
                <a:latin typeface="Calibri" panose="020F0502020204030204" pitchFamily="34" charset="0"/>
                <a:ea typeface="Calibri" panose="020F0502020204030204" pitchFamily="34" charset="0"/>
                <a:cs typeface="Calibri" panose="020F0502020204030204" pitchFamily="34" charset="0"/>
              </a:rPr>
              <a:t>to validate your log in. </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You will need to </a:t>
            </a:r>
            <a:r>
              <a:rPr lang="en-GB" sz="1100" b="1" dirty="0">
                <a:effectLst/>
                <a:latin typeface="Calibri" panose="020F0502020204030204" pitchFamily="34" charset="0"/>
                <a:ea typeface="Calibri" panose="020F0502020204030204" pitchFamily="34" charset="0"/>
                <a:cs typeface="Calibri" panose="020F0502020204030204" pitchFamily="34" charset="0"/>
              </a:rPr>
              <a:t>verify each child individually</a:t>
            </a:r>
            <a:r>
              <a:rPr lang="en-GB" sz="1100" dirty="0">
                <a:effectLst/>
                <a:latin typeface="Calibri" panose="020F0502020204030204" pitchFamily="34" charset="0"/>
                <a:ea typeface="Calibri" panose="020F0502020204030204" pitchFamily="34" charset="0"/>
                <a:cs typeface="Calibri" panose="020F0502020204030204" pitchFamily="34" charset="0"/>
              </a:rPr>
              <a:t>. </a:t>
            </a:r>
          </a:p>
          <a:p>
            <a:r>
              <a:rPr lang="en-GB" sz="1100" dirty="0">
                <a:effectLst/>
                <a:latin typeface="Calibri" panose="020F0502020204030204" pitchFamily="34" charset="0"/>
                <a:ea typeface="Calibri" panose="020F0502020204030204" pitchFamily="34" charset="0"/>
                <a:cs typeface="Calibri" panose="020F0502020204030204" pitchFamily="34" charset="0"/>
              </a:rPr>
              <a:t> </a:t>
            </a:r>
          </a:p>
          <a:p>
            <a:r>
              <a:rPr lang="en-GB" sz="1100" dirty="0">
                <a:effectLst/>
                <a:latin typeface="Calibri" panose="020F0502020204030204" pitchFamily="34" charset="0"/>
                <a:ea typeface="Calibri" panose="020F0502020204030204" pitchFamily="34" charset="0"/>
                <a:cs typeface="Calibri" panose="020F0502020204030204" pitchFamily="34" charset="0"/>
              </a:rPr>
              <a:t>After this first log on you will be able to log in on any mobile device and the Arbor App is available to download from either the </a:t>
            </a:r>
            <a:r>
              <a:rPr lang="en-GB" sz="1100" dirty="0" err="1">
                <a:effectLst/>
                <a:latin typeface="Calibri" panose="020F0502020204030204" pitchFamily="34" charset="0"/>
                <a:ea typeface="Calibri" panose="020F0502020204030204" pitchFamily="34" charset="0"/>
                <a:cs typeface="Calibri" panose="020F0502020204030204" pitchFamily="34" charset="0"/>
              </a:rPr>
              <a:t>Playstore</a:t>
            </a:r>
            <a:r>
              <a:rPr lang="en-GB" sz="1100" dirty="0">
                <a:effectLst/>
                <a:latin typeface="Calibri" panose="020F0502020204030204" pitchFamily="34" charset="0"/>
                <a:ea typeface="Calibri" panose="020F0502020204030204" pitchFamily="34" charset="0"/>
                <a:cs typeface="Calibri" panose="020F0502020204030204" pitchFamily="34" charset="0"/>
              </a:rPr>
              <a:t> on android phones or the Apple Store on iPhones. The website address is: </a:t>
            </a:r>
            <a:r>
              <a:rPr lang="en-GB" sz="11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4"/>
              </a:rPr>
              <a:t>https://shrewton.uk.arbor.sc</a:t>
            </a:r>
            <a:r>
              <a:rPr lang="en-GB" sz="1100" dirty="0">
                <a:effectLst/>
                <a:latin typeface="Calibri" panose="020F0502020204030204" pitchFamily="34" charset="0"/>
                <a:ea typeface="Calibri" panose="020F0502020204030204" pitchFamily="34" charset="0"/>
                <a:cs typeface="Calibri" panose="020F0502020204030204" pitchFamily="34" charset="0"/>
              </a:rPr>
              <a:t>  </a:t>
            </a:r>
          </a:p>
          <a:p>
            <a:r>
              <a:rPr lang="en-GB" sz="1100" dirty="0">
                <a:effectLst/>
                <a:latin typeface="Calibri" panose="020F0502020204030204" pitchFamily="34" charset="0"/>
                <a:ea typeface="Calibri" panose="020F0502020204030204" pitchFamily="34" charset="0"/>
                <a:cs typeface="Calibri" panose="020F0502020204030204" pitchFamily="34" charset="0"/>
              </a:rPr>
              <a:t> </a:t>
            </a:r>
          </a:p>
          <a:p>
            <a:r>
              <a:rPr lang="en-GB" sz="1100" b="1" dirty="0">
                <a:effectLst/>
                <a:latin typeface="Calibri" panose="020F0502020204030204" pitchFamily="34" charset="0"/>
                <a:ea typeface="Calibri" panose="020F0502020204030204" pitchFamily="34" charset="0"/>
                <a:cs typeface="Calibri" panose="020F0502020204030204" pitchFamily="34" charset="0"/>
              </a:rPr>
              <a:t>Please be aware that until your child is enrolled with Shrewton Primary Academy you will not be able to access Arbor. </a:t>
            </a:r>
            <a:endParaRPr lang="en-GB" sz="1100" dirty="0">
              <a:effectLst/>
              <a:latin typeface="Calibri" panose="020F0502020204030204" pitchFamily="34" charset="0"/>
              <a:ea typeface="Calibri" panose="020F0502020204030204" pitchFamily="34" charset="0"/>
              <a:cs typeface="Calibri" panose="020F0502020204030204" pitchFamily="34" charset="0"/>
            </a:endParaRPr>
          </a:p>
          <a:p>
            <a:r>
              <a:rPr lang="en-GB" sz="1100" dirty="0">
                <a:effectLst/>
                <a:latin typeface="Calibri" panose="020F0502020204030204" pitchFamily="34" charset="0"/>
                <a:ea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704766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black text&#10;&#10;AI-generated content may be incorrect.">
            <a:extLst>
              <a:ext uri="{FF2B5EF4-FFF2-40B4-BE49-F238E27FC236}">
                <a16:creationId xmlns:a16="http://schemas.microsoft.com/office/drawing/2014/main" id="{621B535C-8883-04E8-54D0-0488B42DA8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16841" y="188966"/>
            <a:ext cx="1579001" cy="841321"/>
          </a:xfrm>
          <a:prstGeom prst="rect">
            <a:avLst/>
          </a:prstGeom>
        </p:spPr>
      </p:pic>
      <p:pic>
        <p:nvPicPr>
          <p:cNvPr id="7" name="Picture 6" descr="A cartoon rocket ship with fire&#10;&#10;AI-generated content may be incorrect.">
            <a:extLst>
              <a:ext uri="{FF2B5EF4-FFF2-40B4-BE49-F238E27FC236}">
                <a16:creationId xmlns:a16="http://schemas.microsoft.com/office/drawing/2014/main" id="{7D359850-E56A-A796-3C01-05A9F0456A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1606" y="188967"/>
            <a:ext cx="1260938" cy="841321"/>
          </a:xfrm>
          <a:prstGeom prst="rect">
            <a:avLst/>
          </a:prstGeom>
        </p:spPr>
      </p:pic>
      <p:sp>
        <p:nvSpPr>
          <p:cNvPr id="8" name="Rectangle 2">
            <a:extLst>
              <a:ext uri="{FF2B5EF4-FFF2-40B4-BE49-F238E27FC236}">
                <a16:creationId xmlns:a16="http://schemas.microsoft.com/office/drawing/2014/main" id="{39393714-47A5-6227-3F8C-E66BB42C24F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3">
            <a:extLst>
              <a:ext uri="{FF2B5EF4-FFF2-40B4-BE49-F238E27FC236}">
                <a16:creationId xmlns:a16="http://schemas.microsoft.com/office/drawing/2014/main" id="{B8D14E11-A7D3-1721-B423-0AC37367BB8D}"/>
              </a:ext>
            </a:extLst>
          </p:cNvPr>
          <p:cNvSpPr>
            <a:spLocks noChangeArrowheads="1"/>
          </p:cNvSpPr>
          <p:nvPr/>
        </p:nvSpPr>
        <p:spPr bwMode="auto">
          <a:xfrm>
            <a:off x="560716" y="3494701"/>
            <a:ext cx="1125546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GB" altLang="en-US" sz="1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800" b="0" i="0" u="none" strike="noStrike" cap="none" normalizeH="0" baseline="0" dirty="0">
              <a:ln>
                <a:noFill/>
              </a:ln>
              <a:solidFill>
                <a:schemeClr val="tx1"/>
              </a:solidFill>
              <a:effectLst/>
            </a:endParaRPr>
          </a:p>
        </p:txBody>
      </p:sp>
      <p:sp>
        <p:nvSpPr>
          <p:cNvPr id="3" name="TextBox 2">
            <a:extLst>
              <a:ext uri="{FF2B5EF4-FFF2-40B4-BE49-F238E27FC236}">
                <a16:creationId xmlns:a16="http://schemas.microsoft.com/office/drawing/2014/main" id="{D9B8B8B2-4959-A115-771D-0E499DB7796C}"/>
              </a:ext>
            </a:extLst>
          </p:cNvPr>
          <p:cNvSpPr txBox="1"/>
          <p:nvPr/>
        </p:nvSpPr>
        <p:spPr>
          <a:xfrm>
            <a:off x="678611" y="1158721"/>
            <a:ext cx="10834778" cy="3494355"/>
          </a:xfrm>
          <a:prstGeom prst="rect">
            <a:avLst/>
          </a:prstGeom>
          <a:noFill/>
        </p:spPr>
        <p:txBody>
          <a:bodyPr wrap="square">
            <a:spAutoFit/>
          </a:bodyPr>
          <a:lstStyle/>
          <a:p>
            <a:pPr marL="6350" indent="-6350" algn="ctr">
              <a:lnSpc>
                <a:spcPct val="103000"/>
              </a:lnSpc>
            </a:pPr>
            <a:r>
              <a:rPr lang="en-GB"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Class Dojo</a:t>
            </a:r>
          </a:p>
          <a:p>
            <a:pPr marL="6350" indent="-6350" algn="just">
              <a:lnSpc>
                <a:spcPct val="103000"/>
              </a:lnSpc>
            </a:pP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marL="6350" indent="-6350" algn="just">
              <a:lnSpc>
                <a:spcPct val="103000"/>
              </a:lnSpc>
            </a:pP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Dear Parents and Carers, </a:t>
            </a:r>
          </a:p>
          <a:p>
            <a:pPr marL="6350" indent="-6350" algn="just">
              <a:lnSpc>
                <a:spcPct val="103000"/>
              </a:lnSpc>
            </a:pP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marL="6350" indent="-6350" algn="just">
              <a:lnSpc>
                <a:spcPct val="103000"/>
              </a:lnSpc>
            </a:pP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 am writing to let you know about the system that we use for day to day communication and reward points across the school as well as the app we use to document EYFS learning.</a:t>
            </a:r>
          </a:p>
          <a:p>
            <a:pPr marL="6350" indent="-6350" algn="just">
              <a:lnSpc>
                <a:spcPct val="103000"/>
              </a:lnSpc>
            </a:pP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marL="6350" indent="-6350" algn="just">
              <a:lnSpc>
                <a:spcPct val="103000"/>
              </a:lnSpc>
            </a:pP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Through Class Dojo, you will be able to </a:t>
            </a:r>
          </a:p>
          <a:p>
            <a:pPr marL="6350" indent="-6350" algn="just">
              <a:lnSpc>
                <a:spcPct val="103000"/>
              </a:lnSpc>
            </a:pP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Message your child’s class teacher directly</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Get regular picture updates on what they’re doing in class</a:t>
            </a:r>
          </a:p>
          <a:p>
            <a:pPr marL="342900" lvl="0" indent="-342900">
              <a:buFont typeface="Calibri" panose="020F0502020204030204" pitchFamily="34" charset="0"/>
              <a:buChar char="•"/>
            </a:pPr>
            <a:r>
              <a:rPr lang="en-GB" sz="1100" dirty="0">
                <a:effectLst/>
                <a:latin typeface="Calibri" panose="020F0502020204030204" pitchFamily="34" charset="0"/>
                <a:ea typeface="Calibri" panose="020F0502020204030204" pitchFamily="34" charset="0"/>
                <a:cs typeface="Calibri" panose="020F0502020204030204" pitchFamily="34" charset="0"/>
              </a:rPr>
              <a:t>Get reminders of any upcoming important school dates</a:t>
            </a:r>
          </a:p>
          <a:p>
            <a:pPr marL="6350" indent="-6350" algn="just">
              <a:lnSpc>
                <a:spcPct val="103000"/>
              </a:lnSpc>
            </a:pP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marL="6350" indent="-6350" algn="just">
              <a:lnSpc>
                <a:spcPct val="103000"/>
              </a:lnSpc>
            </a:pP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You can download the </a:t>
            </a:r>
            <a:r>
              <a:rPr lang="en-GB" sz="1100" dirty="0" err="1">
                <a:solidFill>
                  <a:srgbClr val="000000"/>
                </a:solidFill>
                <a:effectLst/>
                <a:latin typeface="Calibri" panose="020F0502020204030204" pitchFamily="34" charset="0"/>
                <a:ea typeface="Calibri" panose="020F0502020204030204" pitchFamily="34" charset="0"/>
                <a:cs typeface="Calibri" panose="020F0502020204030204" pitchFamily="34" charset="0"/>
              </a:rPr>
              <a:t>Classdojo</a:t>
            </a: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app on the app store or simply visit </a:t>
            </a:r>
            <a:r>
              <a:rPr lang="en-GB" sz="1100" u="sng" dirty="0">
                <a:solidFill>
                  <a:srgbClr val="000000"/>
                </a:solidFill>
                <a:effectLst/>
                <a:latin typeface="Calibri" panose="020F0502020204030204" pitchFamily="34" charset="0"/>
                <a:ea typeface="Calibri" panose="020F0502020204030204" pitchFamily="34" charset="0"/>
                <a:cs typeface="Calibri" panose="020F0502020204030204" pitchFamily="34" charset="0"/>
                <a:hlinkClick r:id="rId4"/>
              </a:rPr>
              <a:t>www.classdojo.com</a:t>
            </a: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to sign up and create an account. Once you have done that we can add you to your child’s class and you will be able to see all pictures and videos their teacher has posted.</a:t>
            </a:r>
          </a:p>
          <a:p>
            <a:pPr marL="6350" indent="-6350" algn="just">
              <a:lnSpc>
                <a:spcPct val="103000"/>
              </a:lnSpc>
            </a:pP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marL="6350" indent="-6350" algn="just">
              <a:lnSpc>
                <a:spcPct val="103000"/>
              </a:lnSpc>
            </a:pP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marL="6350" indent="-6350" algn="just">
              <a:lnSpc>
                <a:spcPct val="103000"/>
              </a:lnSpc>
            </a:pP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safeguarding of our children is very important to us.  Everything that is added to </a:t>
            </a:r>
            <a:r>
              <a:rPr lang="en-GB" sz="1100" dirty="0">
                <a:solidFill>
                  <a:srgbClr val="000000"/>
                </a:solidFill>
                <a:latin typeface="Calibri" panose="020F0502020204030204" pitchFamily="34" charset="0"/>
                <a:ea typeface="Calibri" panose="020F0502020204030204" pitchFamily="34" charset="0"/>
                <a:cs typeface="Calibri" panose="020F0502020204030204" pitchFamily="34" charset="0"/>
              </a:rPr>
              <a:t>Dojo</a:t>
            </a: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is to be viewed only by yourselves. You will only have access to your child’s </a:t>
            </a:r>
            <a:r>
              <a:rPr lang="en-GB" sz="1100" dirty="0">
                <a:solidFill>
                  <a:srgbClr val="000000"/>
                </a:solidFill>
                <a:latin typeface="Calibri" panose="020F0502020204030204" pitchFamily="34" charset="0"/>
                <a:ea typeface="Calibri" panose="020F0502020204030204" pitchFamily="34" charset="0"/>
                <a:cs typeface="Calibri" panose="020F0502020204030204" pitchFamily="34" charset="0"/>
              </a:rPr>
              <a:t>Dojo</a:t>
            </a: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It is crucial that you do not share photos or videos from your child’s </a:t>
            </a:r>
            <a:r>
              <a:rPr lang="en-GB" sz="1100" dirty="0">
                <a:solidFill>
                  <a:srgbClr val="000000"/>
                </a:solidFill>
                <a:latin typeface="Calibri" panose="020F0502020204030204" pitchFamily="34" charset="0"/>
                <a:ea typeface="Calibri" panose="020F0502020204030204" pitchFamily="34" charset="0"/>
                <a:cs typeface="Calibri" panose="020F0502020204030204" pitchFamily="34" charset="0"/>
              </a:rPr>
              <a:t>Dojo</a:t>
            </a:r>
            <a:r>
              <a:rPr lang="en-GB"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on social media or through other online platforms.  Any incidents where this confidentiality is broken will be dealt with very seriously and will result in your access to the system being withdrawn. </a:t>
            </a:r>
          </a:p>
        </p:txBody>
      </p:sp>
    </p:spTree>
    <p:extLst>
      <p:ext uri="{BB962C8B-B14F-4D97-AF65-F5344CB8AC3E}">
        <p14:creationId xmlns:p14="http://schemas.microsoft.com/office/powerpoint/2010/main" val="3474693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black text&#10;&#10;AI-generated content may be incorrect.">
            <a:extLst>
              <a:ext uri="{FF2B5EF4-FFF2-40B4-BE49-F238E27FC236}">
                <a16:creationId xmlns:a16="http://schemas.microsoft.com/office/drawing/2014/main" id="{621B535C-8883-04E8-54D0-0488B42DA8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16841" y="188966"/>
            <a:ext cx="1579001" cy="841321"/>
          </a:xfrm>
          <a:prstGeom prst="rect">
            <a:avLst/>
          </a:prstGeom>
        </p:spPr>
      </p:pic>
      <p:pic>
        <p:nvPicPr>
          <p:cNvPr id="7" name="Picture 6" descr="A cartoon rocket ship with fire&#10;&#10;AI-generated content may be incorrect.">
            <a:extLst>
              <a:ext uri="{FF2B5EF4-FFF2-40B4-BE49-F238E27FC236}">
                <a16:creationId xmlns:a16="http://schemas.microsoft.com/office/drawing/2014/main" id="{7D359850-E56A-A796-3C01-05A9F0456A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1606" y="188967"/>
            <a:ext cx="1260938" cy="841321"/>
          </a:xfrm>
          <a:prstGeom prst="rect">
            <a:avLst/>
          </a:prstGeom>
        </p:spPr>
      </p:pic>
      <p:sp>
        <p:nvSpPr>
          <p:cNvPr id="8" name="Rectangle 2">
            <a:extLst>
              <a:ext uri="{FF2B5EF4-FFF2-40B4-BE49-F238E27FC236}">
                <a16:creationId xmlns:a16="http://schemas.microsoft.com/office/drawing/2014/main" id="{39393714-47A5-6227-3F8C-E66BB42C24F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3">
            <a:extLst>
              <a:ext uri="{FF2B5EF4-FFF2-40B4-BE49-F238E27FC236}">
                <a16:creationId xmlns:a16="http://schemas.microsoft.com/office/drawing/2014/main" id="{B8D14E11-A7D3-1721-B423-0AC37367BB8D}"/>
              </a:ext>
            </a:extLst>
          </p:cNvPr>
          <p:cNvSpPr>
            <a:spLocks noChangeArrowheads="1"/>
          </p:cNvSpPr>
          <p:nvPr/>
        </p:nvSpPr>
        <p:spPr bwMode="auto">
          <a:xfrm>
            <a:off x="560716" y="3494701"/>
            <a:ext cx="1125546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GB" altLang="en-US" sz="1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800" b="0" i="0" u="none" strike="noStrike" cap="none" normalizeH="0" baseline="0" dirty="0">
              <a:ln>
                <a:noFill/>
              </a:ln>
              <a:solidFill>
                <a:schemeClr val="tx1"/>
              </a:solidFill>
              <a:effectLst/>
            </a:endParaRPr>
          </a:p>
        </p:txBody>
      </p:sp>
      <p:sp>
        <p:nvSpPr>
          <p:cNvPr id="4" name="TextBox 3">
            <a:extLst>
              <a:ext uri="{FF2B5EF4-FFF2-40B4-BE49-F238E27FC236}">
                <a16:creationId xmlns:a16="http://schemas.microsoft.com/office/drawing/2014/main" id="{800E1F80-9AA2-827D-DC44-F89891333F16}"/>
              </a:ext>
            </a:extLst>
          </p:cNvPr>
          <p:cNvSpPr txBox="1"/>
          <p:nvPr/>
        </p:nvSpPr>
        <p:spPr>
          <a:xfrm>
            <a:off x="974786" y="871269"/>
            <a:ext cx="10334444" cy="261610"/>
          </a:xfrm>
          <a:prstGeom prst="rect">
            <a:avLst/>
          </a:prstGeom>
          <a:noFill/>
        </p:spPr>
        <p:txBody>
          <a:bodyPr wrap="square">
            <a:spAutoFit/>
          </a:bodyPr>
          <a:lstStyle/>
          <a:p>
            <a:r>
              <a:rPr lang="en-GB" sz="1100" dirty="0">
                <a:effectLst/>
                <a:latin typeface="Calibri" panose="020F0502020204030204" pitchFamily="34" charset="0"/>
                <a:ea typeface="Calibri" panose="020F0502020204030204" pitchFamily="34" charset="0"/>
                <a:cs typeface="Calibri" panose="020F0502020204030204" pitchFamily="34" charset="0"/>
              </a:rPr>
              <a:t> </a:t>
            </a:r>
          </a:p>
        </p:txBody>
      </p:sp>
      <p:sp>
        <p:nvSpPr>
          <p:cNvPr id="3" name="TextBox 2">
            <a:extLst>
              <a:ext uri="{FF2B5EF4-FFF2-40B4-BE49-F238E27FC236}">
                <a16:creationId xmlns:a16="http://schemas.microsoft.com/office/drawing/2014/main" id="{6FE5509F-A12C-F177-5142-950C76196DB5}"/>
              </a:ext>
            </a:extLst>
          </p:cNvPr>
          <p:cNvSpPr txBox="1"/>
          <p:nvPr/>
        </p:nvSpPr>
        <p:spPr>
          <a:xfrm>
            <a:off x="773504" y="1030287"/>
            <a:ext cx="10621990" cy="5509200"/>
          </a:xfrm>
          <a:prstGeom prst="rect">
            <a:avLst/>
          </a:prstGeom>
          <a:noFill/>
        </p:spPr>
        <p:txBody>
          <a:bodyPr wrap="square">
            <a:spAutoFit/>
          </a:bodyPr>
          <a:lstStyle/>
          <a:p>
            <a:pPr>
              <a:lnSpc>
                <a:spcPct val="120000"/>
              </a:lnSpc>
            </a:pPr>
            <a:r>
              <a:rPr lang="en-GB" sz="1000" b="1" u="sng"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Uniform list</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The following items should all be appropriately labelled with the child’s name.</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b="1" u="sng"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Clothing &amp; Footwear</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Plain grey or black trousers, skirt, dress, or culottes.</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Plain grey or black tailored shorts (summer months)</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Blue and white Gingham pattern dresses (summer months)</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Plain white T shirt or polo shirt </a:t>
            </a:r>
            <a:r>
              <a:rPr lang="en-GB" sz="1000" u="sng"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or</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White T shirt or polo shirt embroidered with the school logo* (optional)</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Blue sweatshirts or sweat cardigans embroidered with the school logo* (compulsory)</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Black, grey or navy socks or tights. Girls may wear white knee socks or ankle socks. </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Black, flat-soled shoes</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Plain, flat soled sandals  (summer months)</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b="1" u="sng"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PE Kit</a:t>
            </a:r>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stored in a named bag</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Plain white or school logo T shirt</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Plain black / navy shorts</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Hair ties for children with long hair</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Pumps for games and wet days </a:t>
            </a:r>
            <a:b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br>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b="1"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J</a:t>
            </a:r>
            <a:r>
              <a:rPr lang="en-GB" sz="1000" b="1" u="sng"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ewellery</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Please remember that the school uniform code allows children to wear a wrist watch (of a sensible size) and a pair of small stud earrings.</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No other fashion jewellery is permitted. This also includes plastic charity bracelets and friendship bracelets.</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All jewellery must be removed for PE and swimming so please help your child to learn to take out their earrings as soon as they are able to. If earrings cannot be taken out they will be taped up with white tape to ensure that the ear lobe doesn't get ripped or that butterfly backs don't come out and become embedded in pupils' bare feet.</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  All items containing the school logo are available from School Trends Online Ordering Services</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a:p>
            <a:pPr fontAlgn="t"/>
            <a:r>
              <a:rPr lang="en-GB" sz="1000" dirty="0">
                <a:solidFill>
                  <a:srgbClr val="1B1B1B"/>
                </a:solidFill>
                <a:effectLst/>
                <a:latin typeface="Calibri" panose="020F0502020204030204" pitchFamily="34" charset="0"/>
                <a:ea typeface="Calibri" panose="020F0502020204030204" pitchFamily="34" charset="0"/>
                <a:cs typeface="Calibri" panose="020F0502020204030204" pitchFamily="34" charset="0"/>
              </a:rPr>
              <a:t>www.schooltrends.co.uk/uniform/ShrewtonCEVCPrimarySchoolSP34JT</a:t>
            </a:r>
            <a:endParaRPr lang="en-GB" sz="100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289072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black text&#10;&#10;AI-generated content may be incorrect.">
            <a:extLst>
              <a:ext uri="{FF2B5EF4-FFF2-40B4-BE49-F238E27FC236}">
                <a16:creationId xmlns:a16="http://schemas.microsoft.com/office/drawing/2014/main" id="{621B535C-8883-04E8-54D0-0488B42DA8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3497" y="160753"/>
            <a:ext cx="1579001" cy="841321"/>
          </a:xfrm>
          <a:prstGeom prst="rect">
            <a:avLst/>
          </a:prstGeom>
        </p:spPr>
      </p:pic>
      <p:pic>
        <p:nvPicPr>
          <p:cNvPr id="7" name="Picture 6" descr="A cartoon rocket ship with fire&#10;&#10;AI-generated content may be incorrect.">
            <a:extLst>
              <a:ext uri="{FF2B5EF4-FFF2-40B4-BE49-F238E27FC236}">
                <a16:creationId xmlns:a16="http://schemas.microsoft.com/office/drawing/2014/main" id="{7D359850-E56A-A796-3C01-05A9F0456A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9002" y="188966"/>
            <a:ext cx="1260938" cy="841321"/>
          </a:xfrm>
          <a:prstGeom prst="rect">
            <a:avLst/>
          </a:prstGeom>
        </p:spPr>
      </p:pic>
      <p:sp>
        <p:nvSpPr>
          <p:cNvPr id="8" name="Rectangle 2">
            <a:extLst>
              <a:ext uri="{FF2B5EF4-FFF2-40B4-BE49-F238E27FC236}">
                <a16:creationId xmlns:a16="http://schemas.microsoft.com/office/drawing/2014/main" id="{39393714-47A5-6227-3F8C-E66BB42C24F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3">
            <a:extLst>
              <a:ext uri="{FF2B5EF4-FFF2-40B4-BE49-F238E27FC236}">
                <a16:creationId xmlns:a16="http://schemas.microsoft.com/office/drawing/2014/main" id="{B8D14E11-A7D3-1721-B423-0AC37367BB8D}"/>
              </a:ext>
            </a:extLst>
          </p:cNvPr>
          <p:cNvSpPr>
            <a:spLocks noChangeArrowheads="1"/>
          </p:cNvSpPr>
          <p:nvPr/>
        </p:nvSpPr>
        <p:spPr bwMode="auto">
          <a:xfrm>
            <a:off x="560716" y="3494701"/>
            <a:ext cx="1125546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GB" altLang="en-US" sz="1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800" b="0" i="0" u="none" strike="noStrike" cap="none" normalizeH="0" baseline="0" dirty="0">
              <a:ln>
                <a:noFill/>
              </a:ln>
              <a:solidFill>
                <a:schemeClr val="tx1"/>
              </a:solidFill>
              <a:effectLst/>
            </a:endParaRPr>
          </a:p>
        </p:txBody>
      </p:sp>
      <p:sp>
        <p:nvSpPr>
          <p:cNvPr id="4" name="TextBox 3">
            <a:extLst>
              <a:ext uri="{FF2B5EF4-FFF2-40B4-BE49-F238E27FC236}">
                <a16:creationId xmlns:a16="http://schemas.microsoft.com/office/drawing/2014/main" id="{800E1F80-9AA2-827D-DC44-F89891333F16}"/>
              </a:ext>
            </a:extLst>
          </p:cNvPr>
          <p:cNvSpPr txBox="1"/>
          <p:nvPr/>
        </p:nvSpPr>
        <p:spPr>
          <a:xfrm>
            <a:off x="974786" y="871269"/>
            <a:ext cx="10334444" cy="261610"/>
          </a:xfrm>
          <a:prstGeom prst="rect">
            <a:avLst/>
          </a:prstGeom>
          <a:noFill/>
        </p:spPr>
        <p:txBody>
          <a:bodyPr wrap="square">
            <a:spAutoFit/>
          </a:bodyPr>
          <a:lstStyle/>
          <a:p>
            <a:r>
              <a:rPr lang="en-GB" sz="1100" dirty="0">
                <a:effectLst/>
                <a:latin typeface="Calibri" panose="020F0502020204030204" pitchFamily="34" charset="0"/>
                <a:ea typeface="Calibri" panose="020F0502020204030204" pitchFamily="34" charset="0"/>
                <a:cs typeface="Calibri" panose="020F0502020204030204" pitchFamily="34" charset="0"/>
              </a:rPr>
              <a:t> </a:t>
            </a:r>
          </a:p>
        </p:txBody>
      </p:sp>
      <p:pic>
        <p:nvPicPr>
          <p:cNvPr id="3" name="Picture 2">
            <a:extLst>
              <a:ext uri="{FF2B5EF4-FFF2-40B4-BE49-F238E27FC236}">
                <a16:creationId xmlns:a16="http://schemas.microsoft.com/office/drawing/2014/main" id="{79B8E989-7066-63B9-3396-0691094E3133}"/>
              </a:ext>
            </a:extLst>
          </p:cNvPr>
          <p:cNvPicPr>
            <a:picLocks noChangeAspect="1"/>
          </p:cNvPicPr>
          <p:nvPr/>
        </p:nvPicPr>
        <p:blipFill>
          <a:blip r:embed="rId4"/>
          <a:stretch>
            <a:fillRect/>
          </a:stretch>
        </p:blipFill>
        <p:spPr>
          <a:xfrm>
            <a:off x="3275160" y="741872"/>
            <a:ext cx="5515157" cy="5857336"/>
          </a:xfrm>
          <a:prstGeom prst="rect">
            <a:avLst/>
          </a:prstGeom>
        </p:spPr>
      </p:pic>
    </p:spTree>
    <p:extLst>
      <p:ext uri="{BB962C8B-B14F-4D97-AF65-F5344CB8AC3E}">
        <p14:creationId xmlns:p14="http://schemas.microsoft.com/office/powerpoint/2010/main" val="2647489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black text&#10;&#10;AI-generated content may be incorrect.">
            <a:extLst>
              <a:ext uri="{FF2B5EF4-FFF2-40B4-BE49-F238E27FC236}">
                <a16:creationId xmlns:a16="http://schemas.microsoft.com/office/drawing/2014/main" id="{621B535C-8883-04E8-54D0-0488B42DA8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50725" y="228600"/>
            <a:ext cx="1579001" cy="841321"/>
          </a:xfrm>
          <a:prstGeom prst="rect">
            <a:avLst/>
          </a:prstGeom>
        </p:spPr>
      </p:pic>
      <p:pic>
        <p:nvPicPr>
          <p:cNvPr id="7" name="Picture 6" descr="A cartoon rocket ship with fire&#10;&#10;AI-generated content may be incorrect.">
            <a:extLst>
              <a:ext uri="{FF2B5EF4-FFF2-40B4-BE49-F238E27FC236}">
                <a16:creationId xmlns:a16="http://schemas.microsoft.com/office/drawing/2014/main" id="{7D359850-E56A-A796-3C01-05A9F0456A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1583" y="228599"/>
            <a:ext cx="1260938" cy="841321"/>
          </a:xfrm>
          <a:prstGeom prst="rect">
            <a:avLst/>
          </a:prstGeom>
        </p:spPr>
      </p:pic>
      <p:sp>
        <p:nvSpPr>
          <p:cNvPr id="8" name="Rectangle 2">
            <a:extLst>
              <a:ext uri="{FF2B5EF4-FFF2-40B4-BE49-F238E27FC236}">
                <a16:creationId xmlns:a16="http://schemas.microsoft.com/office/drawing/2014/main" id="{39393714-47A5-6227-3F8C-E66BB42C24F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3">
            <a:extLst>
              <a:ext uri="{FF2B5EF4-FFF2-40B4-BE49-F238E27FC236}">
                <a16:creationId xmlns:a16="http://schemas.microsoft.com/office/drawing/2014/main" id="{B8D14E11-A7D3-1721-B423-0AC37367BB8D}"/>
              </a:ext>
            </a:extLst>
          </p:cNvPr>
          <p:cNvSpPr>
            <a:spLocks noChangeArrowheads="1"/>
          </p:cNvSpPr>
          <p:nvPr/>
        </p:nvSpPr>
        <p:spPr bwMode="auto">
          <a:xfrm>
            <a:off x="560716" y="3494701"/>
            <a:ext cx="1125546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GB" altLang="en-US" sz="1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800" b="0" i="0" u="none" strike="noStrike" cap="none" normalizeH="0" baseline="0" dirty="0">
              <a:ln>
                <a:noFill/>
              </a:ln>
              <a:solidFill>
                <a:schemeClr val="tx1"/>
              </a:solidFill>
              <a:effectLst/>
            </a:endParaRPr>
          </a:p>
        </p:txBody>
      </p:sp>
      <p:sp>
        <p:nvSpPr>
          <p:cNvPr id="4" name="TextBox 3">
            <a:extLst>
              <a:ext uri="{FF2B5EF4-FFF2-40B4-BE49-F238E27FC236}">
                <a16:creationId xmlns:a16="http://schemas.microsoft.com/office/drawing/2014/main" id="{800E1F80-9AA2-827D-DC44-F89891333F16}"/>
              </a:ext>
            </a:extLst>
          </p:cNvPr>
          <p:cNvSpPr txBox="1"/>
          <p:nvPr/>
        </p:nvSpPr>
        <p:spPr>
          <a:xfrm>
            <a:off x="974786" y="871269"/>
            <a:ext cx="10334444" cy="261610"/>
          </a:xfrm>
          <a:prstGeom prst="rect">
            <a:avLst/>
          </a:prstGeom>
          <a:noFill/>
        </p:spPr>
        <p:txBody>
          <a:bodyPr wrap="square">
            <a:spAutoFit/>
          </a:bodyPr>
          <a:lstStyle/>
          <a:p>
            <a:r>
              <a:rPr lang="en-GB" sz="1100" dirty="0">
                <a:effectLst/>
                <a:latin typeface="Calibri" panose="020F0502020204030204" pitchFamily="34" charset="0"/>
                <a:ea typeface="Calibri" panose="020F0502020204030204" pitchFamily="34" charset="0"/>
                <a:cs typeface="Calibri" panose="020F0502020204030204" pitchFamily="34" charset="0"/>
              </a:rPr>
              <a:t> </a:t>
            </a:r>
          </a:p>
        </p:txBody>
      </p:sp>
      <p:sp>
        <p:nvSpPr>
          <p:cNvPr id="6" name="TextBox 5">
            <a:extLst>
              <a:ext uri="{FF2B5EF4-FFF2-40B4-BE49-F238E27FC236}">
                <a16:creationId xmlns:a16="http://schemas.microsoft.com/office/drawing/2014/main" id="{B3DBD580-E7CC-AEE0-1CF0-C02B3442274C}"/>
              </a:ext>
            </a:extLst>
          </p:cNvPr>
          <p:cNvSpPr txBox="1"/>
          <p:nvPr/>
        </p:nvSpPr>
        <p:spPr>
          <a:xfrm>
            <a:off x="2441275" y="891103"/>
            <a:ext cx="6719977" cy="5336461"/>
          </a:xfrm>
          <a:prstGeom prst="rect">
            <a:avLst/>
          </a:prstGeom>
          <a:noFill/>
        </p:spPr>
        <p:txBody>
          <a:bodyPr wrap="square">
            <a:spAutoFit/>
          </a:bodyPr>
          <a:lstStyle/>
          <a:p>
            <a:pPr algn="ctr">
              <a:lnSpc>
                <a:spcPct val="120000"/>
              </a:lnSpc>
            </a:pPr>
            <a:r>
              <a:rPr lang="en-US" sz="1800"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Free School Meals</a:t>
            </a:r>
            <a:endParaRPr lang="en-GB" sz="1200" dirty="0">
              <a:effectLst/>
              <a:latin typeface="Tahoma" panose="020B0604030504040204" pitchFamily="34" charset="0"/>
              <a:ea typeface="Times New Roman" panose="02020603050405020304" pitchFamily="18" charset="0"/>
              <a:cs typeface="Times New Roman" panose="02020603050405020304" pitchFamily="18" charset="0"/>
            </a:endParaRPr>
          </a:p>
          <a:p>
            <a:pPr algn="ctr">
              <a:lnSpc>
                <a:spcPct val="120000"/>
              </a:lnSpc>
            </a:pPr>
            <a:r>
              <a:rPr lang="en-US"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200" dirty="0">
              <a:effectLst/>
              <a:latin typeface="Tahoma" panose="020B0604030504040204" pitchFamily="34" charset="0"/>
              <a:ea typeface="Times New Roman" panose="02020603050405020304" pitchFamily="18" charset="0"/>
              <a:cs typeface="Times New Roman" panose="02020603050405020304" pitchFamily="18" charset="0"/>
            </a:endParaRPr>
          </a:p>
          <a:p>
            <a:pPr algn="ctr">
              <a:lnSpc>
                <a:spcPct val="120000"/>
              </a:lnSpc>
            </a:pPr>
            <a:r>
              <a:rPr lang="en-US"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All children from reception – Year 2 are entitled to universal free school meals. However, there is also Pupil Premium free school meals which is given to children whose parents receive qualifying benefits. If you think you might be eligible for these please head to the website below to see if you meet the criteria.</a:t>
            </a:r>
            <a:endParaRPr lang="en-GB" sz="1200" dirty="0">
              <a:effectLst/>
              <a:latin typeface="Tahoma" panose="020B0604030504040204" pitchFamily="34" charset="0"/>
              <a:ea typeface="Times New Roman" panose="02020603050405020304" pitchFamily="18" charset="0"/>
              <a:cs typeface="Times New Roman" panose="02020603050405020304" pitchFamily="18" charset="0"/>
            </a:endParaRPr>
          </a:p>
          <a:p>
            <a:pPr algn="ctr">
              <a:lnSpc>
                <a:spcPct val="120000"/>
              </a:lnSpc>
            </a:pPr>
            <a:r>
              <a:rPr lang="en-US"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200" dirty="0">
              <a:effectLst/>
              <a:latin typeface="Tahoma" panose="020B0604030504040204" pitchFamily="34" charset="0"/>
              <a:ea typeface="Times New Roman" panose="02020603050405020304" pitchFamily="18" charset="0"/>
              <a:cs typeface="Times New Roman" panose="02020603050405020304" pitchFamily="18" charset="0"/>
            </a:endParaRPr>
          </a:p>
          <a:p>
            <a:pPr algn="ctr">
              <a:lnSpc>
                <a:spcPct val="120000"/>
              </a:lnSpc>
            </a:pPr>
            <a:r>
              <a:rPr lang="en-US" sz="1800" u="sng"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hlinkClick r:id="rId4"/>
              </a:rPr>
              <a:t>www.wiltshire.gov.uk/schools-learning-free-school-meals</a:t>
            </a:r>
            <a:r>
              <a:rPr lang="en-US"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200" dirty="0">
              <a:effectLst/>
              <a:latin typeface="Tahoma" panose="020B0604030504040204" pitchFamily="34" charset="0"/>
              <a:ea typeface="Times New Roman" panose="02020603050405020304" pitchFamily="18" charset="0"/>
              <a:cs typeface="Times New Roman" panose="02020603050405020304" pitchFamily="18" charset="0"/>
            </a:endParaRPr>
          </a:p>
          <a:p>
            <a:pPr algn="ctr">
              <a:lnSpc>
                <a:spcPct val="120000"/>
              </a:lnSpc>
              <a:spcBef>
                <a:spcPts val="1200"/>
              </a:spcBef>
            </a:pPr>
            <a:r>
              <a:rPr lang="en-US"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If the criteria has been met, please go to the Wiltshire council Parents Portal where you can apply for free school meals.</a:t>
            </a:r>
          </a:p>
          <a:p>
            <a:pPr algn="ctr">
              <a:lnSpc>
                <a:spcPct val="120000"/>
              </a:lnSpc>
              <a:spcBef>
                <a:spcPts val="1200"/>
              </a:spcBef>
            </a:pPr>
            <a:r>
              <a:rPr lang="en-US"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GB" dirty="0">
                <a:hlinkClick r:id="rId5"/>
              </a:rPr>
              <a:t>Free school meals</a:t>
            </a:r>
            <a:endParaRPr lang="en-GB" dirty="0"/>
          </a:p>
          <a:p>
            <a:pPr algn="ctr">
              <a:lnSpc>
                <a:spcPct val="120000"/>
              </a:lnSpc>
              <a:spcBef>
                <a:spcPts val="1200"/>
              </a:spcBef>
            </a:pPr>
            <a:r>
              <a:rPr lang="en-US"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Any questions, please feel free to contact the office</a:t>
            </a:r>
            <a:endParaRPr lang="en-GB" sz="1200" dirty="0">
              <a:effectLst/>
              <a:latin typeface="Tahoma" panose="020B0604030504040204" pitchFamily="34" charset="0"/>
              <a:ea typeface="Times New Roman" panose="02020603050405020304" pitchFamily="18" charset="0"/>
              <a:cs typeface="Times New Roman" panose="02020603050405020304" pitchFamily="18" charset="0"/>
            </a:endParaRPr>
          </a:p>
          <a:p>
            <a:pPr algn="ctr">
              <a:lnSpc>
                <a:spcPct val="120000"/>
              </a:lnSpc>
              <a:spcBef>
                <a:spcPts val="1200"/>
              </a:spcBef>
            </a:pPr>
            <a:r>
              <a:rPr lang="en-US" sz="1800" u="sng"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hlinkClick r:id="rId6"/>
              </a:rPr>
              <a:t>enquiries@shrewton.dsat.org.uk</a:t>
            </a:r>
            <a:r>
              <a:rPr lang="en-US"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200" dirty="0">
              <a:effectLst/>
              <a:latin typeface="Tahoma" panose="020B060403050404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3734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ogo with black text&#10;&#10;AI-generated content may be incorrect.">
            <a:extLst>
              <a:ext uri="{FF2B5EF4-FFF2-40B4-BE49-F238E27FC236}">
                <a16:creationId xmlns:a16="http://schemas.microsoft.com/office/drawing/2014/main" id="{621B535C-8883-04E8-54D0-0488B42DA8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50725" y="228600"/>
            <a:ext cx="1579001" cy="841321"/>
          </a:xfrm>
          <a:prstGeom prst="rect">
            <a:avLst/>
          </a:prstGeom>
        </p:spPr>
      </p:pic>
      <p:pic>
        <p:nvPicPr>
          <p:cNvPr id="7" name="Picture 6" descr="A cartoon rocket ship with fire&#10;&#10;AI-generated content may be incorrect.">
            <a:extLst>
              <a:ext uri="{FF2B5EF4-FFF2-40B4-BE49-F238E27FC236}">
                <a16:creationId xmlns:a16="http://schemas.microsoft.com/office/drawing/2014/main" id="{7D359850-E56A-A796-3C01-05A9F0456A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1583" y="228599"/>
            <a:ext cx="1260938" cy="841321"/>
          </a:xfrm>
          <a:prstGeom prst="rect">
            <a:avLst/>
          </a:prstGeom>
        </p:spPr>
      </p:pic>
      <p:sp>
        <p:nvSpPr>
          <p:cNvPr id="8" name="Rectangle 2">
            <a:extLst>
              <a:ext uri="{FF2B5EF4-FFF2-40B4-BE49-F238E27FC236}">
                <a16:creationId xmlns:a16="http://schemas.microsoft.com/office/drawing/2014/main" id="{39393714-47A5-6227-3F8C-E66BB42C24F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3">
            <a:extLst>
              <a:ext uri="{FF2B5EF4-FFF2-40B4-BE49-F238E27FC236}">
                <a16:creationId xmlns:a16="http://schemas.microsoft.com/office/drawing/2014/main" id="{B8D14E11-A7D3-1721-B423-0AC37367BB8D}"/>
              </a:ext>
            </a:extLst>
          </p:cNvPr>
          <p:cNvSpPr>
            <a:spLocks noChangeArrowheads="1"/>
          </p:cNvSpPr>
          <p:nvPr/>
        </p:nvSpPr>
        <p:spPr bwMode="auto">
          <a:xfrm>
            <a:off x="560716" y="3494701"/>
            <a:ext cx="1125546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GB" altLang="en-US" sz="1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800" b="0" i="0" u="none" strike="noStrike" cap="none" normalizeH="0" baseline="0" dirty="0">
              <a:ln>
                <a:noFill/>
              </a:ln>
              <a:solidFill>
                <a:schemeClr val="tx1"/>
              </a:solidFill>
              <a:effectLst/>
            </a:endParaRPr>
          </a:p>
        </p:txBody>
      </p:sp>
      <p:sp>
        <p:nvSpPr>
          <p:cNvPr id="4" name="TextBox 3">
            <a:extLst>
              <a:ext uri="{FF2B5EF4-FFF2-40B4-BE49-F238E27FC236}">
                <a16:creationId xmlns:a16="http://schemas.microsoft.com/office/drawing/2014/main" id="{800E1F80-9AA2-827D-DC44-F89891333F16}"/>
              </a:ext>
            </a:extLst>
          </p:cNvPr>
          <p:cNvSpPr txBox="1"/>
          <p:nvPr/>
        </p:nvSpPr>
        <p:spPr>
          <a:xfrm>
            <a:off x="974786" y="871269"/>
            <a:ext cx="10334444" cy="261610"/>
          </a:xfrm>
          <a:prstGeom prst="rect">
            <a:avLst/>
          </a:prstGeom>
          <a:noFill/>
        </p:spPr>
        <p:txBody>
          <a:bodyPr wrap="square">
            <a:spAutoFit/>
          </a:bodyPr>
          <a:lstStyle/>
          <a:p>
            <a:r>
              <a:rPr lang="en-GB" sz="1100" dirty="0">
                <a:effectLst/>
                <a:latin typeface="Calibri" panose="020F0502020204030204" pitchFamily="34" charset="0"/>
                <a:ea typeface="Calibri" panose="020F0502020204030204" pitchFamily="34" charset="0"/>
                <a:cs typeface="Calibri" panose="020F0502020204030204" pitchFamily="34" charset="0"/>
              </a:rPr>
              <a:t> </a:t>
            </a:r>
          </a:p>
        </p:txBody>
      </p:sp>
      <p:pic>
        <p:nvPicPr>
          <p:cNvPr id="24" name="Picture 23" descr="A close-up of a flyer">
            <a:extLst>
              <a:ext uri="{FF2B5EF4-FFF2-40B4-BE49-F238E27FC236}">
                <a16:creationId xmlns:a16="http://schemas.microsoft.com/office/drawing/2014/main" id="{ECF9C432-BEAA-8D7C-1CB9-921DB2C7F3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05819" y="843617"/>
            <a:ext cx="6780362" cy="5917721"/>
          </a:xfrm>
          <a:prstGeom prst="rect">
            <a:avLst/>
          </a:prstGeom>
        </p:spPr>
      </p:pic>
    </p:spTree>
    <p:extLst>
      <p:ext uri="{BB962C8B-B14F-4D97-AF65-F5344CB8AC3E}">
        <p14:creationId xmlns:p14="http://schemas.microsoft.com/office/powerpoint/2010/main" val="30281010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296</TotalTime>
  <Words>1490</Words>
  <Application>Microsoft Office PowerPoint</Application>
  <PresentationFormat>Widescreen</PresentationFormat>
  <Paragraphs>125</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Aptos</vt:lpstr>
      <vt:lpstr>Aptos Display</vt:lpstr>
      <vt:lpstr>Arial</vt:lpstr>
      <vt:lpstr>Calibri</vt:lpstr>
      <vt:lpstr>Symbol</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Baya Gillion</dc:creator>
  <cp:lastModifiedBy>Baya Gillion</cp:lastModifiedBy>
  <cp:revision>16</cp:revision>
  <dcterms:created xsi:type="dcterms:W3CDTF">2026-05-07T12:01:28Z</dcterms:created>
  <dcterms:modified xsi:type="dcterms:W3CDTF">2026-05-19T09:27:03Z</dcterms:modified>
</cp:coreProperties>
</file>