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0" r:id="rId3"/>
    <p:sldId id="258" r:id="rId4"/>
    <p:sldId id="260" r:id="rId5"/>
    <p:sldId id="276" r:id="rId6"/>
    <p:sldId id="263" r:id="rId7"/>
    <p:sldId id="261" r:id="rId8"/>
    <p:sldId id="277" r:id="rId9"/>
    <p:sldId id="278" r:id="rId10"/>
    <p:sldId id="279" r:id="rId11"/>
    <p:sldId id="280" r:id="rId12"/>
    <p:sldId id="287" r:id="rId13"/>
    <p:sldId id="283" r:id="rId14"/>
    <p:sldId id="285" r:id="rId15"/>
    <p:sldId id="288" r:id="rId16"/>
    <p:sldId id="284" r:id="rId17"/>
    <p:sldId id="286" r:id="rId18"/>
    <p:sldId id="289" r:id="rId19"/>
    <p:sldId id="291" r:id="rId20"/>
    <p:sldId id="29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956" autoAdjust="0"/>
    <p:restoredTop sz="94206" autoAdjust="0"/>
  </p:normalViewPr>
  <p:slideViewPr>
    <p:cSldViewPr snapToGrid="0">
      <p:cViewPr varScale="1">
        <p:scale>
          <a:sx n="67" d="100"/>
          <a:sy n="67" d="100"/>
        </p:scale>
        <p:origin x="61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F3841C-12E5-4CD1-BF5A-363B4F58FBE1}"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21A30457-8538-423F-8F9C-DA1DB5AC16F7}">
      <dgm:prSet phldrT="[Text]"/>
      <dgm:spPr/>
      <dgm:t>
        <a:bodyPr/>
        <a:lstStyle/>
        <a:p>
          <a:pPr algn="ctr"/>
          <a:r>
            <a:rPr lang="en-US"/>
            <a:t>Select text type to learn </a:t>
          </a:r>
        </a:p>
      </dgm:t>
    </dgm:pt>
    <dgm:pt modelId="{A0517814-A857-448A-A954-195F4584AE3E}" type="parTrans" cxnId="{9DB6C371-9F70-4FB3-AC60-31C09A7D3A97}">
      <dgm:prSet/>
      <dgm:spPr/>
      <dgm:t>
        <a:bodyPr/>
        <a:lstStyle/>
        <a:p>
          <a:pPr algn="ctr"/>
          <a:endParaRPr lang="en-US"/>
        </a:p>
      </dgm:t>
    </dgm:pt>
    <dgm:pt modelId="{E429B0AB-4A2A-487C-ADD3-7FB96B1C7ABF}" type="sibTrans" cxnId="{9DB6C371-9F70-4FB3-AC60-31C09A7D3A97}">
      <dgm:prSet/>
      <dgm:spPr/>
      <dgm:t>
        <a:bodyPr/>
        <a:lstStyle/>
        <a:p>
          <a:pPr algn="ctr"/>
          <a:endParaRPr lang="en-US"/>
        </a:p>
      </dgm:t>
    </dgm:pt>
    <dgm:pt modelId="{2E780A51-EF3F-4776-9A51-3899CC5B4C48}">
      <dgm:prSet phldrT="[Text]"/>
      <dgm:spPr/>
      <dgm:t>
        <a:bodyPr/>
        <a:lstStyle/>
        <a:p>
          <a:pPr algn="ctr"/>
          <a:r>
            <a:rPr lang="en-US"/>
            <a:t>Set individual targets</a:t>
          </a:r>
        </a:p>
      </dgm:t>
    </dgm:pt>
    <dgm:pt modelId="{3294F051-9BCA-432F-BA9B-B7BC344B07AB}" type="parTrans" cxnId="{75668FED-B777-4665-B30D-F30B4A6F617D}">
      <dgm:prSet/>
      <dgm:spPr/>
      <dgm:t>
        <a:bodyPr/>
        <a:lstStyle/>
        <a:p>
          <a:pPr algn="ctr"/>
          <a:endParaRPr lang="en-US"/>
        </a:p>
      </dgm:t>
    </dgm:pt>
    <dgm:pt modelId="{D61A8B91-D4C7-49BE-8B9A-661B27A20481}" type="sibTrans" cxnId="{75668FED-B777-4665-B30D-F30B4A6F617D}">
      <dgm:prSet/>
      <dgm:spPr/>
      <dgm:t>
        <a:bodyPr/>
        <a:lstStyle/>
        <a:p>
          <a:pPr algn="ctr"/>
          <a:endParaRPr lang="en-US"/>
        </a:p>
      </dgm:t>
    </dgm:pt>
    <dgm:pt modelId="{7C70493D-892F-4D68-8EC8-83B3AEACA2D6}">
      <dgm:prSet phldrT="[Text]"/>
      <dgm:spPr/>
      <dgm:t>
        <a:bodyPr/>
        <a:lstStyle/>
        <a:p>
          <a:pPr algn="ctr"/>
          <a:r>
            <a:rPr lang="en-US"/>
            <a:t>Imitate</a:t>
          </a:r>
        </a:p>
      </dgm:t>
    </dgm:pt>
    <dgm:pt modelId="{AFAD61B0-9C1F-4FA3-90AE-6265273E902F}" type="parTrans" cxnId="{56314F5B-E429-4783-8A67-28C288759814}">
      <dgm:prSet/>
      <dgm:spPr/>
      <dgm:t>
        <a:bodyPr/>
        <a:lstStyle/>
        <a:p>
          <a:pPr algn="ctr"/>
          <a:endParaRPr lang="en-US"/>
        </a:p>
      </dgm:t>
    </dgm:pt>
    <dgm:pt modelId="{E303DAB1-293C-452B-9952-D868EB1CCB17}" type="sibTrans" cxnId="{56314F5B-E429-4783-8A67-28C288759814}">
      <dgm:prSet/>
      <dgm:spPr/>
      <dgm:t>
        <a:bodyPr/>
        <a:lstStyle/>
        <a:p>
          <a:pPr algn="ctr"/>
          <a:endParaRPr lang="en-US"/>
        </a:p>
      </dgm:t>
    </dgm:pt>
    <dgm:pt modelId="{7B06CD8A-AC48-4E08-9D92-899FBCB17DC7}">
      <dgm:prSet phldrT="[Text]"/>
      <dgm:spPr/>
      <dgm:t>
        <a:bodyPr/>
        <a:lstStyle/>
        <a:p>
          <a:pPr algn="ctr"/>
          <a:r>
            <a:rPr lang="en-US"/>
            <a:t>Inovate</a:t>
          </a:r>
        </a:p>
      </dgm:t>
    </dgm:pt>
    <dgm:pt modelId="{9D53B524-6AE8-4540-A818-2773D6A532C5}" type="parTrans" cxnId="{A6AE9A78-4063-4EB3-8365-AFE9583AE0F7}">
      <dgm:prSet/>
      <dgm:spPr/>
      <dgm:t>
        <a:bodyPr/>
        <a:lstStyle/>
        <a:p>
          <a:pPr algn="ctr"/>
          <a:endParaRPr lang="en-US"/>
        </a:p>
      </dgm:t>
    </dgm:pt>
    <dgm:pt modelId="{4D3B8017-2C05-4C37-B296-84AB667A71DF}" type="sibTrans" cxnId="{A6AE9A78-4063-4EB3-8365-AFE9583AE0F7}">
      <dgm:prSet/>
      <dgm:spPr/>
      <dgm:t>
        <a:bodyPr/>
        <a:lstStyle/>
        <a:p>
          <a:pPr algn="ctr"/>
          <a:endParaRPr lang="en-US"/>
        </a:p>
      </dgm:t>
    </dgm:pt>
    <dgm:pt modelId="{05C41E0D-483E-437B-8D1F-9BB8BFAC8345}">
      <dgm:prSet phldrT="[Text]"/>
      <dgm:spPr/>
      <dgm:t>
        <a:bodyPr/>
        <a:lstStyle/>
        <a:p>
          <a:pPr algn="ctr"/>
          <a:r>
            <a:rPr lang="en-US"/>
            <a:t>Invent</a:t>
          </a:r>
        </a:p>
      </dgm:t>
    </dgm:pt>
    <dgm:pt modelId="{3EC2C33B-7F8E-4350-A946-AB81BB636A88}" type="parTrans" cxnId="{AE68E913-C506-4A2C-9181-7B48226270D0}">
      <dgm:prSet/>
      <dgm:spPr/>
      <dgm:t>
        <a:bodyPr/>
        <a:lstStyle/>
        <a:p>
          <a:pPr algn="ctr"/>
          <a:endParaRPr lang="en-US"/>
        </a:p>
      </dgm:t>
    </dgm:pt>
    <dgm:pt modelId="{CDCD1051-A155-4654-9768-414A0B789FA7}" type="sibTrans" cxnId="{AE68E913-C506-4A2C-9181-7B48226270D0}">
      <dgm:prSet/>
      <dgm:spPr/>
      <dgm:t>
        <a:bodyPr/>
        <a:lstStyle/>
        <a:p>
          <a:pPr algn="ctr"/>
          <a:endParaRPr lang="en-US"/>
        </a:p>
      </dgm:t>
    </dgm:pt>
    <dgm:pt modelId="{5B504B39-1DB0-42CE-9FB9-C421CE2610B5}">
      <dgm:prSet phldrT="[Text]"/>
      <dgm:spPr/>
      <dgm:t>
        <a:bodyPr/>
        <a:lstStyle/>
        <a:p>
          <a:pPr algn="ctr"/>
          <a:r>
            <a:rPr lang="en-US"/>
            <a:t>Select model text</a:t>
          </a:r>
        </a:p>
      </dgm:t>
    </dgm:pt>
    <dgm:pt modelId="{8AFCCB46-2BD3-4443-B577-B137E642CEB4}" type="parTrans" cxnId="{75DA2D52-B246-4BED-8F0C-2C0AC1B48ADC}">
      <dgm:prSet/>
      <dgm:spPr/>
      <dgm:t>
        <a:bodyPr/>
        <a:lstStyle/>
        <a:p>
          <a:pPr algn="ctr"/>
          <a:endParaRPr lang="en-US"/>
        </a:p>
      </dgm:t>
    </dgm:pt>
    <dgm:pt modelId="{9F9D8338-2D03-4EAF-AB0E-E4E2AEBE7B4B}" type="sibTrans" cxnId="{75DA2D52-B246-4BED-8F0C-2C0AC1B48ADC}">
      <dgm:prSet/>
      <dgm:spPr/>
      <dgm:t>
        <a:bodyPr/>
        <a:lstStyle/>
        <a:p>
          <a:pPr algn="ctr"/>
          <a:endParaRPr lang="en-US"/>
        </a:p>
      </dgm:t>
    </dgm:pt>
    <dgm:pt modelId="{96CECCC2-9125-4219-ACBF-959260635F00}">
      <dgm:prSet phldrT="[Text]"/>
      <dgm:spPr/>
      <dgm:t>
        <a:bodyPr/>
        <a:lstStyle/>
        <a:p>
          <a:pPr algn="ctr"/>
          <a:r>
            <a:rPr lang="en-US"/>
            <a:t>Hot write</a:t>
          </a:r>
        </a:p>
      </dgm:t>
    </dgm:pt>
    <dgm:pt modelId="{EC9F7DAF-7610-41C4-A171-1066CEE0A86F}" type="parTrans" cxnId="{56982F20-17EA-4BA4-A7F7-4BC3524430A3}">
      <dgm:prSet/>
      <dgm:spPr/>
      <dgm:t>
        <a:bodyPr/>
        <a:lstStyle/>
        <a:p>
          <a:pPr algn="ctr"/>
          <a:endParaRPr lang="en-US"/>
        </a:p>
      </dgm:t>
    </dgm:pt>
    <dgm:pt modelId="{66CDE533-FC08-4B00-B473-D4E1CE7F3601}" type="sibTrans" cxnId="{56982F20-17EA-4BA4-A7F7-4BC3524430A3}">
      <dgm:prSet/>
      <dgm:spPr/>
      <dgm:t>
        <a:bodyPr/>
        <a:lstStyle/>
        <a:p>
          <a:pPr algn="ctr"/>
          <a:endParaRPr lang="en-US"/>
        </a:p>
      </dgm:t>
    </dgm:pt>
    <dgm:pt modelId="{BA48B002-77E2-4CB0-8DB8-60119007E934}">
      <dgm:prSet phldrT="[Text]"/>
      <dgm:spPr/>
      <dgm:t>
        <a:bodyPr/>
        <a:lstStyle/>
        <a:p>
          <a:pPr algn="ctr"/>
          <a:r>
            <a:rPr lang="en-US"/>
            <a:t>Guage progress</a:t>
          </a:r>
        </a:p>
      </dgm:t>
    </dgm:pt>
    <dgm:pt modelId="{B4FAEBB2-C873-4C9B-BC35-F1FAFB5A9DF8}" type="parTrans" cxnId="{639CE91A-701D-4CE6-AE14-05756D834458}">
      <dgm:prSet/>
      <dgm:spPr/>
      <dgm:t>
        <a:bodyPr/>
        <a:lstStyle/>
        <a:p>
          <a:pPr algn="ctr"/>
          <a:endParaRPr lang="en-US"/>
        </a:p>
      </dgm:t>
    </dgm:pt>
    <dgm:pt modelId="{19C5B661-0BDF-49F3-BBF9-B79D0643CA40}" type="sibTrans" cxnId="{639CE91A-701D-4CE6-AE14-05756D834458}">
      <dgm:prSet/>
      <dgm:spPr/>
      <dgm:t>
        <a:bodyPr/>
        <a:lstStyle/>
        <a:p>
          <a:pPr algn="ctr"/>
          <a:endParaRPr lang="en-US"/>
        </a:p>
      </dgm:t>
    </dgm:pt>
    <dgm:pt modelId="{121D22EC-79A6-40B1-8BE5-7100E66E6BC1}">
      <dgm:prSet phldrT="[Text]"/>
      <dgm:spPr/>
      <dgm:t>
        <a:bodyPr/>
        <a:lstStyle/>
        <a:p>
          <a:r>
            <a:rPr lang="en-US"/>
            <a:t>Peer edit</a:t>
          </a:r>
        </a:p>
      </dgm:t>
    </dgm:pt>
    <dgm:pt modelId="{98925171-22DF-4A3F-A9F8-49B7FEB77440}" type="parTrans" cxnId="{64474728-D37F-4D6D-A76B-A03844F0A680}">
      <dgm:prSet/>
      <dgm:spPr/>
      <dgm:t>
        <a:bodyPr/>
        <a:lstStyle/>
        <a:p>
          <a:endParaRPr lang="en-US"/>
        </a:p>
      </dgm:t>
    </dgm:pt>
    <dgm:pt modelId="{91945366-46B3-4965-A335-4B936D0F9EF6}" type="sibTrans" cxnId="{64474728-D37F-4D6D-A76B-A03844F0A680}">
      <dgm:prSet/>
      <dgm:spPr/>
      <dgm:t>
        <a:bodyPr/>
        <a:lstStyle/>
        <a:p>
          <a:endParaRPr lang="en-US"/>
        </a:p>
      </dgm:t>
    </dgm:pt>
    <dgm:pt modelId="{A3ED502A-F0AF-463B-AD64-7FF2E21924BB}" type="pres">
      <dgm:prSet presAssocID="{B1F3841C-12E5-4CD1-BF5A-363B4F58FBE1}" presName="cycle" presStyleCnt="0">
        <dgm:presLayoutVars>
          <dgm:dir/>
          <dgm:resizeHandles val="exact"/>
        </dgm:presLayoutVars>
      </dgm:prSet>
      <dgm:spPr/>
    </dgm:pt>
    <dgm:pt modelId="{8937EFAC-7059-47AF-A008-514CB90604AC}" type="pres">
      <dgm:prSet presAssocID="{21A30457-8538-423F-8F9C-DA1DB5AC16F7}" presName="node" presStyleLbl="node1" presStyleIdx="0" presStyleCnt="9">
        <dgm:presLayoutVars>
          <dgm:bulletEnabled val="1"/>
        </dgm:presLayoutVars>
      </dgm:prSet>
      <dgm:spPr/>
    </dgm:pt>
    <dgm:pt modelId="{C83E9161-E5EB-49C0-A4FD-154C06056BCC}" type="pres">
      <dgm:prSet presAssocID="{E429B0AB-4A2A-487C-ADD3-7FB96B1C7ABF}" presName="sibTrans" presStyleLbl="sibTrans2D1" presStyleIdx="0" presStyleCnt="9"/>
      <dgm:spPr/>
    </dgm:pt>
    <dgm:pt modelId="{32F2E960-D6C5-4784-916E-E19F77E7B2EE}" type="pres">
      <dgm:prSet presAssocID="{E429B0AB-4A2A-487C-ADD3-7FB96B1C7ABF}" presName="connectorText" presStyleLbl="sibTrans2D1" presStyleIdx="0" presStyleCnt="9"/>
      <dgm:spPr/>
    </dgm:pt>
    <dgm:pt modelId="{F3C08E2E-1896-457C-98AD-4DA86691F8CC}" type="pres">
      <dgm:prSet presAssocID="{2E780A51-EF3F-4776-9A51-3899CC5B4C48}" presName="node" presStyleLbl="node1" presStyleIdx="1" presStyleCnt="9">
        <dgm:presLayoutVars>
          <dgm:bulletEnabled val="1"/>
        </dgm:presLayoutVars>
      </dgm:prSet>
      <dgm:spPr/>
    </dgm:pt>
    <dgm:pt modelId="{D6080480-25A8-41FA-99DE-6711F71509A4}" type="pres">
      <dgm:prSet presAssocID="{D61A8B91-D4C7-49BE-8B9A-661B27A20481}" presName="sibTrans" presStyleLbl="sibTrans2D1" presStyleIdx="1" presStyleCnt="9"/>
      <dgm:spPr/>
    </dgm:pt>
    <dgm:pt modelId="{F8ABC7C4-2CDC-4FD7-90B2-FACE52AF7295}" type="pres">
      <dgm:prSet presAssocID="{D61A8B91-D4C7-49BE-8B9A-661B27A20481}" presName="connectorText" presStyleLbl="sibTrans2D1" presStyleIdx="1" presStyleCnt="9"/>
      <dgm:spPr/>
    </dgm:pt>
    <dgm:pt modelId="{9BCAE9CB-8B63-4DE8-9280-0B63047959E9}" type="pres">
      <dgm:prSet presAssocID="{5B504B39-1DB0-42CE-9FB9-C421CE2610B5}" presName="node" presStyleLbl="node1" presStyleIdx="2" presStyleCnt="9">
        <dgm:presLayoutVars>
          <dgm:bulletEnabled val="1"/>
        </dgm:presLayoutVars>
      </dgm:prSet>
      <dgm:spPr/>
    </dgm:pt>
    <dgm:pt modelId="{C1ED1FA5-1F64-4796-A490-3F634ADEF14E}" type="pres">
      <dgm:prSet presAssocID="{9F9D8338-2D03-4EAF-AB0E-E4E2AEBE7B4B}" presName="sibTrans" presStyleLbl="sibTrans2D1" presStyleIdx="2" presStyleCnt="9"/>
      <dgm:spPr/>
    </dgm:pt>
    <dgm:pt modelId="{46988A51-E932-4A7B-B1CD-57A280DC843E}" type="pres">
      <dgm:prSet presAssocID="{9F9D8338-2D03-4EAF-AB0E-E4E2AEBE7B4B}" presName="connectorText" presStyleLbl="sibTrans2D1" presStyleIdx="2" presStyleCnt="9"/>
      <dgm:spPr/>
    </dgm:pt>
    <dgm:pt modelId="{02C90D65-5D44-422A-8A85-BE585092C5D5}" type="pres">
      <dgm:prSet presAssocID="{7C70493D-892F-4D68-8EC8-83B3AEACA2D6}" presName="node" presStyleLbl="node1" presStyleIdx="3" presStyleCnt="9">
        <dgm:presLayoutVars>
          <dgm:bulletEnabled val="1"/>
        </dgm:presLayoutVars>
      </dgm:prSet>
      <dgm:spPr/>
    </dgm:pt>
    <dgm:pt modelId="{8C7B48C0-AC04-4DBB-860A-CB762B4F8076}" type="pres">
      <dgm:prSet presAssocID="{E303DAB1-293C-452B-9952-D868EB1CCB17}" presName="sibTrans" presStyleLbl="sibTrans2D1" presStyleIdx="3" presStyleCnt="9"/>
      <dgm:spPr/>
    </dgm:pt>
    <dgm:pt modelId="{FE5EC218-2285-4ADB-A03F-C14FCCC0FFC9}" type="pres">
      <dgm:prSet presAssocID="{E303DAB1-293C-452B-9952-D868EB1CCB17}" presName="connectorText" presStyleLbl="sibTrans2D1" presStyleIdx="3" presStyleCnt="9"/>
      <dgm:spPr/>
    </dgm:pt>
    <dgm:pt modelId="{7496D840-79EB-4433-99E1-EFBAC781F3D7}" type="pres">
      <dgm:prSet presAssocID="{7B06CD8A-AC48-4E08-9D92-899FBCB17DC7}" presName="node" presStyleLbl="node1" presStyleIdx="4" presStyleCnt="9">
        <dgm:presLayoutVars>
          <dgm:bulletEnabled val="1"/>
        </dgm:presLayoutVars>
      </dgm:prSet>
      <dgm:spPr/>
    </dgm:pt>
    <dgm:pt modelId="{BEC9771F-CFD6-4101-9AF7-D7843A62FC1E}" type="pres">
      <dgm:prSet presAssocID="{4D3B8017-2C05-4C37-B296-84AB667A71DF}" presName="sibTrans" presStyleLbl="sibTrans2D1" presStyleIdx="4" presStyleCnt="9"/>
      <dgm:spPr/>
    </dgm:pt>
    <dgm:pt modelId="{6270B3ED-AFFB-4758-8D42-00064BBD9F33}" type="pres">
      <dgm:prSet presAssocID="{4D3B8017-2C05-4C37-B296-84AB667A71DF}" presName="connectorText" presStyleLbl="sibTrans2D1" presStyleIdx="4" presStyleCnt="9"/>
      <dgm:spPr/>
    </dgm:pt>
    <dgm:pt modelId="{0496A5F4-A051-491E-A80A-9669E71F46CB}" type="pres">
      <dgm:prSet presAssocID="{05C41E0D-483E-437B-8D1F-9BB8BFAC8345}" presName="node" presStyleLbl="node1" presStyleIdx="5" presStyleCnt="9">
        <dgm:presLayoutVars>
          <dgm:bulletEnabled val="1"/>
        </dgm:presLayoutVars>
      </dgm:prSet>
      <dgm:spPr/>
    </dgm:pt>
    <dgm:pt modelId="{C009F901-C0AF-4BA3-A2C5-DD0B83F15E41}" type="pres">
      <dgm:prSet presAssocID="{CDCD1051-A155-4654-9768-414A0B789FA7}" presName="sibTrans" presStyleLbl="sibTrans2D1" presStyleIdx="5" presStyleCnt="9"/>
      <dgm:spPr/>
    </dgm:pt>
    <dgm:pt modelId="{A09E1E86-53C9-4467-AD5E-F684324AD24A}" type="pres">
      <dgm:prSet presAssocID="{CDCD1051-A155-4654-9768-414A0B789FA7}" presName="connectorText" presStyleLbl="sibTrans2D1" presStyleIdx="5" presStyleCnt="9"/>
      <dgm:spPr/>
    </dgm:pt>
    <dgm:pt modelId="{78F193B2-7C90-4CF9-ACF1-1813FB7982C4}" type="pres">
      <dgm:prSet presAssocID="{96CECCC2-9125-4219-ACBF-959260635F00}" presName="node" presStyleLbl="node1" presStyleIdx="6" presStyleCnt="9">
        <dgm:presLayoutVars>
          <dgm:bulletEnabled val="1"/>
        </dgm:presLayoutVars>
      </dgm:prSet>
      <dgm:spPr/>
    </dgm:pt>
    <dgm:pt modelId="{69ADF2FB-EB9B-4EF2-A7E0-44282D90DC84}" type="pres">
      <dgm:prSet presAssocID="{66CDE533-FC08-4B00-B473-D4E1CE7F3601}" presName="sibTrans" presStyleLbl="sibTrans2D1" presStyleIdx="6" presStyleCnt="9"/>
      <dgm:spPr/>
    </dgm:pt>
    <dgm:pt modelId="{5FC10CD0-0455-4CAF-99B2-D8CD0231F5CA}" type="pres">
      <dgm:prSet presAssocID="{66CDE533-FC08-4B00-B473-D4E1CE7F3601}" presName="connectorText" presStyleLbl="sibTrans2D1" presStyleIdx="6" presStyleCnt="9"/>
      <dgm:spPr/>
    </dgm:pt>
    <dgm:pt modelId="{938150EA-7231-49F0-92F9-76823273B76B}" type="pres">
      <dgm:prSet presAssocID="{121D22EC-79A6-40B1-8BE5-7100E66E6BC1}" presName="node" presStyleLbl="node1" presStyleIdx="7" presStyleCnt="9">
        <dgm:presLayoutVars>
          <dgm:bulletEnabled val="1"/>
        </dgm:presLayoutVars>
      </dgm:prSet>
      <dgm:spPr/>
    </dgm:pt>
    <dgm:pt modelId="{0CBBE8BD-3C75-4811-8BAF-94BB7D17F601}" type="pres">
      <dgm:prSet presAssocID="{91945366-46B3-4965-A335-4B936D0F9EF6}" presName="sibTrans" presStyleLbl="sibTrans2D1" presStyleIdx="7" presStyleCnt="9"/>
      <dgm:spPr/>
    </dgm:pt>
    <dgm:pt modelId="{6F822212-DFA6-47F8-8F2F-E2BF2AF2F706}" type="pres">
      <dgm:prSet presAssocID="{91945366-46B3-4965-A335-4B936D0F9EF6}" presName="connectorText" presStyleLbl="sibTrans2D1" presStyleIdx="7" presStyleCnt="9"/>
      <dgm:spPr/>
    </dgm:pt>
    <dgm:pt modelId="{21EB6621-BEB0-4FF4-A576-11AFBC24BCD0}" type="pres">
      <dgm:prSet presAssocID="{BA48B002-77E2-4CB0-8DB8-60119007E934}" presName="node" presStyleLbl="node1" presStyleIdx="8" presStyleCnt="9">
        <dgm:presLayoutVars>
          <dgm:bulletEnabled val="1"/>
        </dgm:presLayoutVars>
      </dgm:prSet>
      <dgm:spPr/>
    </dgm:pt>
    <dgm:pt modelId="{E880A632-4DDD-43CA-A484-81EAC0B1BD43}" type="pres">
      <dgm:prSet presAssocID="{19C5B661-0BDF-49F3-BBF9-B79D0643CA40}" presName="sibTrans" presStyleLbl="sibTrans2D1" presStyleIdx="8" presStyleCnt="9"/>
      <dgm:spPr/>
    </dgm:pt>
    <dgm:pt modelId="{8A2C7F50-4B19-454A-A534-565F4C1D01B5}" type="pres">
      <dgm:prSet presAssocID="{19C5B661-0BDF-49F3-BBF9-B79D0643CA40}" presName="connectorText" presStyleLbl="sibTrans2D1" presStyleIdx="8" presStyleCnt="9"/>
      <dgm:spPr/>
    </dgm:pt>
  </dgm:ptLst>
  <dgm:cxnLst>
    <dgm:cxn modelId="{0D7FDE00-4A2C-4AC6-9EC0-BE7FBDA65E73}" type="presOf" srcId="{121D22EC-79A6-40B1-8BE5-7100E66E6BC1}" destId="{938150EA-7231-49F0-92F9-76823273B76B}" srcOrd="0" destOrd="0" presId="urn:microsoft.com/office/officeart/2005/8/layout/cycle2"/>
    <dgm:cxn modelId="{753F0D03-D548-41B5-B433-C7B346C443B2}" type="presOf" srcId="{CDCD1051-A155-4654-9768-414A0B789FA7}" destId="{C009F901-C0AF-4BA3-A2C5-DD0B83F15E41}" srcOrd="0" destOrd="0" presId="urn:microsoft.com/office/officeart/2005/8/layout/cycle2"/>
    <dgm:cxn modelId="{6BD35208-6E2A-49D6-9207-2107F94F9A4C}" type="presOf" srcId="{05C41E0D-483E-437B-8D1F-9BB8BFAC8345}" destId="{0496A5F4-A051-491E-A80A-9669E71F46CB}" srcOrd="0" destOrd="0" presId="urn:microsoft.com/office/officeart/2005/8/layout/cycle2"/>
    <dgm:cxn modelId="{DAA9090B-528A-4906-BC7A-952F9CB5E358}" type="presOf" srcId="{4D3B8017-2C05-4C37-B296-84AB667A71DF}" destId="{BEC9771F-CFD6-4101-9AF7-D7843A62FC1E}" srcOrd="0" destOrd="0" presId="urn:microsoft.com/office/officeart/2005/8/layout/cycle2"/>
    <dgm:cxn modelId="{D33A6A0B-DA52-4EED-BCC9-FDEF1FA45F52}" type="presOf" srcId="{66CDE533-FC08-4B00-B473-D4E1CE7F3601}" destId="{69ADF2FB-EB9B-4EF2-A7E0-44282D90DC84}" srcOrd="0" destOrd="0" presId="urn:microsoft.com/office/officeart/2005/8/layout/cycle2"/>
    <dgm:cxn modelId="{9B15D10C-CCC8-4A40-AE0A-DD6671F6791B}" type="presOf" srcId="{9F9D8338-2D03-4EAF-AB0E-E4E2AEBE7B4B}" destId="{46988A51-E932-4A7B-B1CD-57A280DC843E}" srcOrd="1" destOrd="0" presId="urn:microsoft.com/office/officeart/2005/8/layout/cycle2"/>
    <dgm:cxn modelId="{AE68E913-C506-4A2C-9181-7B48226270D0}" srcId="{B1F3841C-12E5-4CD1-BF5A-363B4F58FBE1}" destId="{05C41E0D-483E-437B-8D1F-9BB8BFAC8345}" srcOrd="5" destOrd="0" parTransId="{3EC2C33B-7F8E-4350-A946-AB81BB636A88}" sibTransId="{CDCD1051-A155-4654-9768-414A0B789FA7}"/>
    <dgm:cxn modelId="{639CE91A-701D-4CE6-AE14-05756D834458}" srcId="{B1F3841C-12E5-4CD1-BF5A-363B4F58FBE1}" destId="{BA48B002-77E2-4CB0-8DB8-60119007E934}" srcOrd="8" destOrd="0" parTransId="{B4FAEBB2-C873-4C9B-BC35-F1FAFB5A9DF8}" sibTransId="{19C5B661-0BDF-49F3-BBF9-B79D0643CA40}"/>
    <dgm:cxn modelId="{4B9CD51C-0ACE-4C1A-8598-EE995A425A0F}" type="presOf" srcId="{96CECCC2-9125-4219-ACBF-959260635F00}" destId="{78F193B2-7C90-4CF9-ACF1-1813FB7982C4}" srcOrd="0" destOrd="0" presId="urn:microsoft.com/office/officeart/2005/8/layout/cycle2"/>
    <dgm:cxn modelId="{56982F20-17EA-4BA4-A7F7-4BC3524430A3}" srcId="{B1F3841C-12E5-4CD1-BF5A-363B4F58FBE1}" destId="{96CECCC2-9125-4219-ACBF-959260635F00}" srcOrd="6" destOrd="0" parTransId="{EC9F7DAF-7610-41C4-A171-1066CEE0A86F}" sibTransId="{66CDE533-FC08-4B00-B473-D4E1CE7F3601}"/>
    <dgm:cxn modelId="{803D5227-CA8A-4FA6-ADCF-82EBD97DB84C}" type="presOf" srcId="{19C5B661-0BDF-49F3-BBF9-B79D0643CA40}" destId="{E880A632-4DDD-43CA-A484-81EAC0B1BD43}" srcOrd="0" destOrd="0" presId="urn:microsoft.com/office/officeart/2005/8/layout/cycle2"/>
    <dgm:cxn modelId="{64474728-D37F-4D6D-A76B-A03844F0A680}" srcId="{B1F3841C-12E5-4CD1-BF5A-363B4F58FBE1}" destId="{121D22EC-79A6-40B1-8BE5-7100E66E6BC1}" srcOrd="7" destOrd="0" parTransId="{98925171-22DF-4A3F-A9F8-49B7FEB77440}" sibTransId="{91945366-46B3-4965-A335-4B936D0F9EF6}"/>
    <dgm:cxn modelId="{56314F5B-E429-4783-8A67-28C288759814}" srcId="{B1F3841C-12E5-4CD1-BF5A-363B4F58FBE1}" destId="{7C70493D-892F-4D68-8EC8-83B3AEACA2D6}" srcOrd="3" destOrd="0" parTransId="{AFAD61B0-9C1F-4FA3-90AE-6265273E902F}" sibTransId="{E303DAB1-293C-452B-9952-D868EB1CCB17}"/>
    <dgm:cxn modelId="{D326A55D-BF3A-413F-ADBC-CDA8496932C8}" type="presOf" srcId="{66CDE533-FC08-4B00-B473-D4E1CE7F3601}" destId="{5FC10CD0-0455-4CAF-99B2-D8CD0231F5CA}" srcOrd="1" destOrd="0" presId="urn:microsoft.com/office/officeart/2005/8/layout/cycle2"/>
    <dgm:cxn modelId="{23820E61-F272-4B99-9893-26E04A29D8B1}" type="presOf" srcId="{4D3B8017-2C05-4C37-B296-84AB667A71DF}" destId="{6270B3ED-AFFB-4758-8D42-00064BBD9F33}" srcOrd="1" destOrd="0" presId="urn:microsoft.com/office/officeart/2005/8/layout/cycle2"/>
    <dgm:cxn modelId="{E2E9D947-BF1B-4B5D-A1FE-4186F06AFC74}" type="presOf" srcId="{E429B0AB-4A2A-487C-ADD3-7FB96B1C7ABF}" destId="{C83E9161-E5EB-49C0-A4FD-154C06056BCC}" srcOrd="0" destOrd="0" presId="urn:microsoft.com/office/officeart/2005/8/layout/cycle2"/>
    <dgm:cxn modelId="{6E768B68-60E5-46FE-98BF-6D5ED8E60779}" type="presOf" srcId="{E303DAB1-293C-452B-9952-D868EB1CCB17}" destId="{FE5EC218-2285-4ADB-A03F-C14FCCC0FFC9}" srcOrd="1" destOrd="0" presId="urn:microsoft.com/office/officeart/2005/8/layout/cycle2"/>
    <dgm:cxn modelId="{E95E8349-537C-4338-9C37-D56680FEBFF6}" type="presOf" srcId="{19C5B661-0BDF-49F3-BBF9-B79D0643CA40}" destId="{8A2C7F50-4B19-454A-A534-565F4C1D01B5}" srcOrd="1" destOrd="0" presId="urn:microsoft.com/office/officeart/2005/8/layout/cycle2"/>
    <dgm:cxn modelId="{8CF1EA6A-1526-4843-87E9-0DD0BAE5ECA3}" type="presOf" srcId="{D61A8B91-D4C7-49BE-8B9A-661B27A20481}" destId="{D6080480-25A8-41FA-99DE-6711F71509A4}" srcOrd="0" destOrd="0" presId="urn:microsoft.com/office/officeart/2005/8/layout/cycle2"/>
    <dgm:cxn modelId="{9DB6C371-9F70-4FB3-AC60-31C09A7D3A97}" srcId="{B1F3841C-12E5-4CD1-BF5A-363B4F58FBE1}" destId="{21A30457-8538-423F-8F9C-DA1DB5AC16F7}" srcOrd="0" destOrd="0" parTransId="{A0517814-A857-448A-A954-195F4584AE3E}" sibTransId="{E429B0AB-4A2A-487C-ADD3-7FB96B1C7ABF}"/>
    <dgm:cxn modelId="{75DA2D52-B246-4BED-8F0C-2C0AC1B48ADC}" srcId="{B1F3841C-12E5-4CD1-BF5A-363B4F58FBE1}" destId="{5B504B39-1DB0-42CE-9FB9-C421CE2610B5}" srcOrd="2" destOrd="0" parTransId="{8AFCCB46-2BD3-4443-B577-B137E642CEB4}" sibTransId="{9F9D8338-2D03-4EAF-AB0E-E4E2AEBE7B4B}"/>
    <dgm:cxn modelId="{A6AE9A78-4063-4EB3-8365-AFE9583AE0F7}" srcId="{B1F3841C-12E5-4CD1-BF5A-363B4F58FBE1}" destId="{7B06CD8A-AC48-4E08-9D92-899FBCB17DC7}" srcOrd="4" destOrd="0" parTransId="{9D53B524-6AE8-4540-A818-2773D6A532C5}" sibTransId="{4D3B8017-2C05-4C37-B296-84AB667A71DF}"/>
    <dgm:cxn modelId="{C7FEFC78-985E-4871-9DF2-F8926294F6E3}" type="presOf" srcId="{B1F3841C-12E5-4CD1-BF5A-363B4F58FBE1}" destId="{A3ED502A-F0AF-463B-AD64-7FF2E21924BB}" srcOrd="0" destOrd="0" presId="urn:microsoft.com/office/officeart/2005/8/layout/cycle2"/>
    <dgm:cxn modelId="{0A8C1F59-F130-4D02-8EFB-673CD7D352BB}" type="presOf" srcId="{D61A8B91-D4C7-49BE-8B9A-661B27A20481}" destId="{F8ABC7C4-2CDC-4FD7-90B2-FACE52AF7295}" srcOrd="1" destOrd="0" presId="urn:microsoft.com/office/officeart/2005/8/layout/cycle2"/>
    <dgm:cxn modelId="{5A7FC57A-073A-485D-AFF5-6221ECB0ED31}" type="presOf" srcId="{7C70493D-892F-4D68-8EC8-83B3AEACA2D6}" destId="{02C90D65-5D44-422A-8A85-BE585092C5D5}" srcOrd="0" destOrd="0" presId="urn:microsoft.com/office/officeart/2005/8/layout/cycle2"/>
    <dgm:cxn modelId="{6258EA89-68C7-40D9-89D0-A07AA3309845}" type="presOf" srcId="{9F9D8338-2D03-4EAF-AB0E-E4E2AEBE7B4B}" destId="{C1ED1FA5-1F64-4796-A490-3F634ADEF14E}" srcOrd="0" destOrd="0" presId="urn:microsoft.com/office/officeart/2005/8/layout/cycle2"/>
    <dgm:cxn modelId="{B9D030A0-2046-4204-8594-837BE695C22E}" type="presOf" srcId="{CDCD1051-A155-4654-9768-414A0B789FA7}" destId="{A09E1E86-53C9-4467-AD5E-F684324AD24A}" srcOrd="1" destOrd="0" presId="urn:microsoft.com/office/officeart/2005/8/layout/cycle2"/>
    <dgm:cxn modelId="{400254A7-EF1F-455F-AF06-AB416EF8B2DE}" type="presOf" srcId="{E429B0AB-4A2A-487C-ADD3-7FB96B1C7ABF}" destId="{32F2E960-D6C5-4784-916E-E19F77E7B2EE}" srcOrd="1" destOrd="0" presId="urn:microsoft.com/office/officeart/2005/8/layout/cycle2"/>
    <dgm:cxn modelId="{1DB203BF-AC8B-4657-8A14-9C4E17ECD7BF}" type="presOf" srcId="{91945366-46B3-4965-A335-4B936D0F9EF6}" destId="{6F822212-DFA6-47F8-8F2F-E2BF2AF2F706}" srcOrd="1" destOrd="0" presId="urn:microsoft.com/office/officeart/2005/8/layout/cycle2"/>
    <dgm:cxn modelId="{5546F2C3-62B9-45AB-BE5C-E502029C8D1E}" type="presOf" srcId="{BA48B002-77E2-4CB0-8DB8-60119007E934}" destId="{21EB6621-BEB0-4FF4-A576-11AFBC24BCD0}" srcOrd="0" destOrd="0" presId="urn:microsoft.com/office/officeart/2005/8/layout/cycle2"/>
    <dgm:cxn modelId="{98F70FC8-CC70-40DB-B5FB-03D836D719CE}" type="presOf" srcId="{2E780A51-EF3F-4776-9A51-3899CC5B4C48}" destId="{F3C08E2E-1896-457C-98AD-4DA86691F8CC}" srcOrd="0" destOrd="0" presId="urn:microsoft.com/office/officeart/2005/8/layout/cycle2"/>
    <dgm:cxn modelId="{83B511CA-B73F-4EA1-911C-C5F8C6C3439E}" type="presOf" srcId="{91945366-46B3-4965-A335-4B936D0F9EF6}" destId="{0CBBE8BD-3C75-4811-8BAF-94BB7D17F601}" srcOrd="0" destOrd="0" presId="urn:microsoft.com/office/officeart/2005/8/layout/cycle2"/>
    <dgm:cxn modelId="{F3F07CDC-5BEE-4622-A634-98FCBA51965D}" type="presOf" srcId="{E303DAB1-293C-452B-9952-D868EB1CCB17}" destId="{8C7B48C0-AC04-4DBB-860A-CB762B4F8076}" srcOrd="0" destOrd="0" presId="urn:microsoft.com/office/officeart/2005/8/layout/cycle2"/>
    <dgm:cxn modelId="{1D8877EC-6021-4275-A3BA-40038AEF4C63}" type="presOf" srcId="{5B504B39-1DB0-42CE-9FB9-C421CE2610B5}" destId="{9BCAE9CB-8B63-4DE8-9280-0B63047959E9}" srcOrd="0" destOrd="0" presId="urn:microsoft.com/office/officeart/2005/8/layout/cycle2"/>
    <dgm:cxn modelId="{75668FED-B777-4665-B30D-F30B4A6F617D}" srcId="{B1F3841C-12E5-4CD1-BF5A-363B4F58FBE1}" destId="{2E780A51-EF3F-4776-9A51-3899CC5B4C48}" srcOrd="1" destOrd="0" parTransId="{3294F051-9BCA-432F-BA9B-B7BC344B07AB}" sibTransId="{D61A8B91-D4C7-49BE-8B9A-661B27A20481}"/>
    <dgm:cxn modelId="{52D3B4F5-F530-42F6-8185-4C505040977F}" type="presOf" srcId="{7B06CD8A-AC48-4E08-9D92-899FBCB17DC7}" destId="{7496D840-79EB-4433-99E1-EFBAC781F3D7}" srcOrd="0" destOrd="0" presId="urn:microsoft.com/office/officeart/2005/8/layout/cycle2"/>
    <dgm:cxn modelId="{01AF04FA-7D64-4B42-96ED-15748FBCCE51}" type="presOf" srcId="{21A30457-8538-423F-8F9C-DA1DB5AC16F7}" destId="{8937EFAC-7059-47AF-A008-514CB90604AC}" srcOrd="0" destOrd="0" presId="urn:microsoft.com/office/officeart/2005/8/layout/cycle2"/>
    <dgm:cxn modelId="{8883B982-74ED-4CB9-95E9-A7635910A1E3}" type="presParOf" srcId="{A3ED502A-F0AF-463B-AD64-7FF2E21924BB}" destId="{8937EFAC-7059-47AF-A008-514CB90604AC}" srcOrd="0" destOrd="0" presId="urn:microsoft.com/office/officeart/2005/8/layout/cycle2"/>
    <dgm:cxn modelId="{998B4973-9E42-4596-AF96-1AE0D667F49D}" type="presParOf" srcId="{A3ED502A-F0AF-463B-AD64-7FF2E21924BB}" destId="{C83E9161-E5EB-49C0-A4FD-154C06056BCC}" srcOrd="1" destOrd="0" presId="urn:microsoft.com/office/officeart/2005/8/layout/cycle2"/>
    <dgm:cxn modelId="{B18CE846-2567-474F-9369-77D52F6E8E35}" type="presParOf" srcId="{C83E9161-E5EB-49C0-A4FD-154C06056BCC}" destId="{32F2E960-D6C5-4784-916E-E19F77E7B2EE}" srcOrd="0" destOrd="0" presId="urn:microsoft.com/office/officeart/2005/8/layout/cycle2"/>
    <dgm:cxn modelId="{BF86ABCF-0036-4DAB-97A1-C7190C27959D}" type="presParOf" srcId="{A3ED502A-F0AF-463B-AD64-7FF2E21924BB}" destId="{F3C08E2E-1896-457C-98AD-4DA86691F8CC}" srcOrd="2" destOrd="0" presId="urn:microsoft.com/office/officeart/2005/8/layout/cycle2"/>
    <dgm:cxn modelId="{65EC1C60-F3BE-4F31-8A91-BD9FDA84DE47}" type="presParOf" srcId="{A3ED502A-F0AF-463B-AD64-7FF2E21924BB}" destId="{D6080480-25A8-41FA-99DE-6711F71509A4}" srcOrd="3" destOrd="0" presId="urn:microsoft.com/office/officeart/2005/8/layout/cycle2"/>
    <dgm:cxn modelId="{F0F90DEE-8DD1-4478-9048-1B73011142B7}" type="presParOf" srcId="{D6080480-25A8-41FA-99DE-6711F71509A4}" destId="{F8ABC7C4-2CDC-4FD7-90B2-FACE52AF7295}" srcOrd="0" destOrd="0" presId="urn:microsoft.com/office/officeart/2005/8/layout/cycle2"/>
    <dgm:cxn modelId="{6C7E4CDF-B5FC-43A7-9D60-D60C3BB1FEF2}" type="presParOf" srcId="{A3ED502A-F0AF-463B-AD64-7FF2E21924BB}" destId="{9BCAE9CB-8B63-4DE8-9280-0B63047959E9}" srcOrd="4" destOrd="0" presId="urn:microsoft.com/office/officeart/2005/8/layout/cycle2"/>
    <dgm:cxn modelId="{0E8CCEB2-9CCF-4029-97BE-0CB189F6F0CD}" type="presParOf" srcId="{A3ED502A-F0AF-463B-AD64-7FF2E21924BB}" destId="{C1ED1FA5-1F64-4796-A490-3F634ADEF14E}" srcOrd="5" destOrd="0" presId="urn:microsoft.com/office/officeart/2005/8/layout/cycle2"/>
    <dgm:cxn modelId="{3AE0B157-F87F-4896-BC10-30E974244709}" type="presParOf" srcId="{C1ED1FA5-1F64-4796-A490-3F634ADEF14E}" destId="{46988A51-E932-4A7B-B1CD-57A280DC843E}" srcOrd="0" destOrd="0" presId="urn:microsoft.com/office/officeart/2005/8/layout/cycle2"/>
    <dgm:cxn modelId="{4D783659-BB3E-46CD-980F-1CA84C5B1453}" type="presParOf" srcId="{A3ED502A-F0AF-463B-AD64-7FF2E21924BB}" destId="{02C90D65-5D44-422A-8A85-BE585092C5D5}" srcOrd="6" destOrd="0" presId="urn:microsoft.com/office/officeart/2005/8/layout/cycle2"/>
    <dgm:cxn modelId="{36B8F936-FA74-4568-9C43-283930EB975F}" type="presParOf" srcId="{A3ED502A-F0AF-463B-AD64-7FF2E21924BB}" destId="{8C7B48C0-AC04-4DBB-860A-CB762B4F8076}" srcOrd="7" destOrd="0" presId="urn:microsoft.com/office/officeart/2005/8/layout/cycle2"/>
    <dgm:cxn modelId="{AE9D0803-E83C-4641-9E91-3EE2693B77CE}" type="presParOf" srcId="{8C7B48C0-AC04-4DBB-860A-CB762B4F8076}" destId="{FE5EC218-2285-4ADB-A03F-C14FCCC0FFC9}" srcOrd="0" destOrd="0" presId="urn:microsoft.com/office/officeart/2005/8/layout/cycle2"/>
    <dgm:cxn modelId="{BD1D03C6-0EB1-4CC9-A3B5-85A111EC0F39}" type="presParOf" srcId="{A3ED502A-F0AF-463B-AD64-7FF2E21924BB}" destId="{7496D840-79EB-4433-99E1-EFBAC781F3D7}" srcOrd="8" destOrd="0" presId="urn:microsoft.com/office/officeart/2005/8/layout/cycle2"/>
    <dgm:cxn modelId="{1010ECE8-B6E1-4B26-B1DF-12C1F66D4E9E}" type="presParOf" srcId="{A3ED502A-F0AF-463B-AD64-7FF2E21924BB}" destId="{BEC9771F-CFD6-4101-9AF7-D7843A62FC1E}" srcOrd="9" destOrd="0" presId="urn:microsoft.com/office/officeart/2005/8/layout/cycle2"/>
    <dgm:cxn modelId="{2B1A4971-4444-45C1-AA71-A7EE1D4E6E4E}" type="presParOf" srcId="{BEC9771F-CFD6-4101-9AF7-D7843A62FC1E}" destId="{6270B3ED-AFFB-4758-8D42-00064BBD9F33}" srcOrd="0" destOrd="0" presId="urn:microsoft.com/office/officeart/2005/8/layout/cycle2"/>
    <dgm:cxn modelId="{2AE35E17-9C81-44D2-A5C7-623336284ACF}" type="presParOf" srcId="{A3ED502A-F0AF-463B-AD64-7FF2E21924BB}" destId="{0496A5F4-A051-491E-A80A-9669E71F46CB}" srcOrd="10" destOrd="0" presId="urn:microsoft.com/office/officeart/2005/8/layout/cycle2"/>
    <dgm:cxn modelId="{1AA64B49-C545-4B30-ADFE-42197AD69BB3}" type="presParOf" srcId="{A3ED502A-F0AF-463B-AD64-7FF2E21924BB}" destId="{C009F901-C0AF-4BA3-A2C5-DD0B83F15E41}" srcOrd="11" destOrd="0" presId="urn:microsoft.com/office/officeart/2005/8/layout/cycle2"/>
    <dgm:cxn modelId="{34672B5D-B010-4B32-BC32-B3CDEECB75D7}" type="presParOf" srcId="{C009F901-C0AF-4BA3-A2C5-DD0B83F15E41}" destId="{A09E1E86-53C9-4467-AD5E-F684324AD24A}" srcOrd="0" destOrd="0" presId="urn:microsoft.com/office/officeart/2005/8/layout/cycle2"/>
    <dgm:cxn modelId="{19FBCB45-B3FE-4F7A-BAF7-946CDB596DCC}" type="presParOf" srcId="{A3ED502A-F0AF-463B-AD64-7FF2E21924BB}" destId="{78F193B2-7C90-4CF9-ACF1-1813FB7982C4}" srcOrd="12" destOrd="0" presId="urn:microsoft.com/office/officeart/2005/8/layout/cycle2"/>
    <dgm:cxn modelId="{AF3CF2F0-63CD-43BD-B588-833640BD05CB}" type="presParOf" srcId="{A3ED502A-F0AF-463B-AD64-7FF2E21924BB}" destId="{69ADF2FB-EB9B-4EF2-A7E0-44282D90DC84}" srcOrd="13" destOrd="0" presId="urn:microsoft.com/office/officeart/2005/8/layout/cycle2"/>
    <dgm:cxn modelId="{11D2955B-59A3-4773-9703-96440AA9E602}" type="presParOf" srcId="{69ADF2FB-EB9B-4EF2-A7E0-44282D90DC84}" destId="{5FC10CD0-0455-4CAF-99B2-D8CD0231F5CA}" srcOrd="0" destOrd="0" presId="urn:microsoft.com/office/officeart/2005/8/layout/cycle2"/>
    <dgm:cxn modelId="{E74A2E32-E788-41A5-A04B-CD76B77F53F2}" type="presParOf" srcId="{A3ED502A-F0AF-463B-AD64-7FF2E21924BB}" destId="{938150EA-7231-49F0-92F9-76823273B76B}" srcOrd="14" destOrd="0" presId="urn:microsoft.com/office/officeart/2005/8/layout/cycle2"/>
    <dgm:cxn modelId="{5C5A5730-016A-4440-B3F1-A9E167BEC0E9}" type="presParOf" srcId="{A3ED502A-F0AF-463B-AD64-7FF2E21924BB}" destId="{0CBBE8BD-3C75-4811-8BAF-94BB7D17F601}" srcOrd="15" destOrd="0" presId="urn:microsoft.com/office/officeart/2005/8/layout/cycle2"/>
    <dgm:cxn modelId="{7BBF3CB3-499D-43F3-BF6A-BB33AA56DB24}" type="presParOf" srcId="{0CBBE8BD-3C75-4811-8BAF-94BB7D17F601}" destId="{6F822212-DFA6-47F8-8F2F-E2BF2AF2F706}" srcOrd="0" destOrd="0" presId="urn:microsoft.com/office/officeart/2005/8/layout/cycle2"/>
    <dgm:cxn modelId="{B44D91F0-DB87-42A4-9759-D51BE93E24BF}" type="presParOf" srcId="{A3ED502A-F0AF-463B-AD64-7FF2E21924BB}" destId="{21EB6621-BEB0-4FF4-A576-11AFBC24BCD0}" srcOrd="16" destOrd="0" presId="urn:microsoft.com/office/officeart/2005/8/layout/cycle2"/>
    <dgm:cxn modelId="{B19AB9D0-F8D2-4A86-99F6-AA2A0945116F}" type="presParOf" srcId="{A3ED502A-F0AF-463B-AD64-7FF2E21924BB}" destId="{E880A632-4DDD-43CA-A484-81EAC0B1BD43}" srcOrd="17" destOrd="0" presId="urn:microsoft.com/office/officeart/2005/8/layout/cycle2"/>
    <dgm:cxn modelId="{DF6DDC00-084B-4A7A-A2AB-84EE7A6DF2A2}" type="presParOf" srcId="{E880A632-4DDD-43CA-A484-81EAC0B1BD43}" destId="{8A2C7F50-4B19-454A-A534-565F4C1D01B5}"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7EFAC-7059-47AF-A008-514CB90604AC}">
      <dsp:nvSpPr>
        <dsp:cNvPr id="0" name=""/>
        <dsp:cNvSpPr/>
      </dsp:nvSpPr>
      <dsp:spPr>
        <a:xfrm>
          <a:off x="3292961" y="2768"/>
          <a:ext cx="895963" cy="89596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Select text type to learn </a:t>
          </a:r>
        </a:p>
      </dsp:txBody>
      <dsp:txXfrm>
        <a:off x="3424172" y="133979"/>
        <a:ext cx="633541" cy="633541"/>
      </dsp:txXfrm>
    </dsp:sp>
    <dsp:sp modelId="{C83E9161-E5EB-49C0-A4FD-154C06056BCC}">
      <dsp:nvSpPr>
        <dsp:cNvPr id="0" name=""/>
        <dsp:cNvSpPr/>
      </dsp:nvSpPr>
      <dsp:spPr>
        <a:xfrm rot="1200000">
          <a:off x="4247524" y="527228"/>
          <a:ext cx="237884" cy="30238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249676" y="575501"/>
        <a:ext cx="166519" cy="181433"/>
      </dsp:txXfrm>
    </dsp:sp>
    <dsp:sp modelId="{F3C08E2E-1896-457C-98AD-4DA86691F8CC}">
      <dsp:nvSpPr>
        <dsp:cNvPr id="0" name=""/>
        <dsp:cNvSpPr/>
      </dsp:nvSpPr>
      <dsp:spPr>
        <a:xfrm>
          <a:off x="4556661" y="462718"/>
          <a:ext cx="895963" cy="89596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Set individual targets</a:t>
          </a:r>
        </a:p>
      </dsp:txBody>
      <dsp:txXfrm>
        <a:off x="4687872" y="593929"/>
        <a:ext cx="633541" cy="633541"/>
      </dsp:txXfrm>
    </dsp:sp>
    <dsp:sp modelId="{D6080480-25A8-41FA-99DE-6711F71509A4}">
      <dsp:nvSpPr>
        <dsp:cNvPr id="0" name=""/>
        <dsp:cNvSpPr/>
      </dsp:nvSpPr>
      <dsp:spPr>
        <a:xfrm rot="3600000">
          <a:off x="5218535" y="1335991"/>
          <a:ext cx="237884" cy="30238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5236376" y="1365566"/>
        <a:ext cx="166519" cy="181433"/>
      </dsp:txXfrm>
    </dsp:sp>
    <dsp:sp modelId="{9BCAE9CB-8B63-4DE8-9280-0B63047959E9}">
      <dsp:nvSpPr>
        <dsp:cNvPr id="0" name=""/>
        <dsp:cNvSpPr/>
      </dsp:nvSpPr>
      <dsp:spPr>
        <a:xfrm>
          <a:off x="5229062" y="1627350"/>
          <a:ext cx="895963" cy="89596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Select model text</a:t>
          </a:r>
        </a:p>
      </dsp:txBody>
      <dsp:txXfrm>
        <a:off x="5360273" y="1758561"/>
        <a:ext cx="633541" cy="633541"/>
      </dsp:txXfrm>
    </dsp:sp>
    <dsp:sp modelId="{C1ED1FA5-1F64-4796-A490-3F634ADEF14E}">
      <dsp:nvSpPr>
        <dsp:cNvPr id="0" name=""/>
        <dsp:cNvSpPr/>
      </dsp:nvSpPr>
      <dsp:spPr>
        <a:xfrm rot="6000000">
          <a:off x="5442509" y="2579693"/>
          <a:ext cx="237884" cy="30238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5484388" y="2605030"/>
        <a:ext cx="166519" cy="181433"/>
      </dsp:txXfrm>
    </dsp:sp>
    <dsp:sp modelId="{02C90D65-5D44-422A-8A85-BE585092C5D5}">
      <dsp:nvSpPr>
        <dsp:cNvPr id="0" name=""/>
        <dsp:cNvSpPr/>
      </dsp:nvSpPr>
      <dsp:spPr>
        <a:xfrm>
          <a:off x="4995540" y="2951721"/>
          <a:ext cx="895963" cy="895963"/>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Imitate</a:t>
          </a:r>
        </a:p>
      </dsp:txBody>
      <dsp:txXfrm>
        <a:off x="5126751" y="3082932"/>
        <a:ext cx="633541" cy="633541"/>
      </dsp:txXfrm>
    </dsp:sp>
    <dsp:sp modelId="{8C7B48C0-AC04-4DBB-860A-CB762B4F8076}">
      <dsp:nvSpPr>
        <dsp:cNvPr id="0" name=""/>
        <dsp:cNvSpPr/>
      </dsp:nvSpPr>
      <dsp:spPr>
        <a:xfrm rot="8400000">
          <a:off x="4814648" y="3676392"/>
          <a:ext cx="237884" cy="30238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4877665" y="3713933"/>
        <a:ext cx="166519" cy="181433"/>
      </dsp:txXfrm>
    </dsp:sp>
    <dsp:sp modelId="{7496D840-79EB-4433-99E1-EFBAC781F3D7}">
      <dsp:nvSpPr>
        <dsp:cNvPr id="0" name=""/>
        <dsp:cNvSpPr/>
      </dsp:nvSpPr>
      <dsp:spPr>
        <a:xfrm>
          <a:off x="3965362" y="3816142"/>
          <a:ext cx="895963" cy="895963"/>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Inovate</a:t>
          </a:r>
        </a:p>
      </dsp:txBody>
      <dsp:txXfrm>
        <a:off x="4096573" y="3947353"/>
        <a:ext cx="633541" cy="633541"/>
      </dsp:txXfrm>
    </dsp:sp>
    <dsp:sp modelId="{BEC9771F-CFD6-4101-9AF7-D7843A62FC1E}">
      <dsp:nvSpPr>
        <dsp:cNvPr id="0" name=""/>
        <dsp:cNvSpPr/>
      </dsp:nvSpPr>
      <dsp:spPr>
        <a:xfrm rot="10800000">
          <a:off x="3628733" y="4112930"/>
          <a:ext cx="237884" cy="302387"/>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700098" y="4173407"/>
        <a:ext cx="166519" cy="181433"/>
      </dsp:txXfrm>
    </dsp:sp>
    <dsp:sp modelId="{0496A5F4-A051-491E-A80A-9669E71F46CB}">
      <dsp:nvSpPr>
        <dsp:cNvPr id="0" name=""/>
        <dsp:cNvSpPr/>
      </dsp:nvSpPr>
      <dsp:spPr>
        <a:xfrm>
          <a:off x="2620561" y="3816142"/>
          <a:ext cx="895963" cy="89596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Invent</a:t>
          </a:r>
        </a:p>
      </dsp:txBody>
      <dsp:txXfrm>
        <a:off x="2751772" y="3947353"/>
        <a:ext cx="633541" cy="633541"/>
      </dsp:txXfrm>
    </dsp:sp>
    <dsp:sp modelId="{C009F901-C0AF-4BA3-A2C5-DD0B83F15E41}">
      <dsp:nvSpPr>
        <dsp:cNvPr id="0" name=""/>
        <dsp:cNvSpPr/>
      </dsp:nvSpPr>
      <dsp:spPr>
        <a:xfrm rot="13200000">
          <a:off x="2439669" y="3685047"/>
          <a:ext cx="237884" cy="30238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2502686" y="3768460"/>
        <a:ext cx="166519" cy="181433"/>
      </dsp:txXfrm>
    </dsp:sp>
    <dsp:sp modelId="{78F193B2-7C90-4CF9-ACF1-1813FB7982C4}">
      <dsp:nvSpPr>
        <dsp:cNvPr id="0" name=""/>
        <dsp:cNvSpPr/>
      </dsp:nvSpPr>
      <dsp:spPr>
        <a:xfrm>
          <a:off x="1590383" y="2951721"/>
          <a:ext cx="895963" cy="89596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Hot write</a:t>
          </a:r>
        </a:p>
      </dsp:txBody>
      <dsp:txXfrm>
        <a:off x="1721594" y="3082932"/>
        <a:ext cx="633541" cy="633541"/>
      </dsp:txXfrm>
    </dsp:sp>
    <dsp:sp modelId="{69ADF2FB-EB9B-4EF2-A7E0-44282D90DC84}">
      <dsp:nvSpPr>
        <dsp:cNvPr id="0" name=""/>
        <dsp:cNvSpPr/>
      </dsp:nvSpPr>
      <dsp:spPr>
        <a:xfrm rot="15600000">
          <a:off x="1803831" y="2592953"/>
          <a:ext cx="237884" cy="30238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1845710" y="2688570"/>
        <a:ext cx="166519" cy="181433"/>
      </dsp:txXfrm>
    </dsp:sp>
    <dsp:sp modelId="{938150EA-7231-49F0-92F9-76823273B76B}">
      <dsp:nvSpPr>
        <dsp:cNvPr id="0" name=""/>
        <dsp:cNvSpPr/>
      </dsp:nvSpPr>
      <dsp:spPr>
        <a:xfrm>
          <a:off x="1356861" y="1627350"/>
          <a:ext cx="895963" cy="89596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Peer edit</a:t>
          </a:r>
        </a:p>
      </dsp:txBody>
      <dsp:txXfrm>
        <a:off x="1488072" y="1758561"/>
        <a:ext cx="633541" cy="633541"/>
      </dsp:txXfrm>
    </dsp:sp>
    <dsp:sp modelId="{0CBBE8BD-3C75-4811-8BAF-94BB7D17F601}">
      <dsp:nvSpPr>
        <dsp:cNvPr id="0" name=""/>
        <dsp:cNvSpPr/>
      </dsp:nvSpPr>
      <dsp:spPr>
        <a:xfrm rot="18000000">
          <a:off x="2018734" y="1347652"/>
          <a:ext cx="237884" cy="30238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036575" y="1439031"/>
        <a:ext cx="166519" cy="181433"/>
      </dsp:txXfrm>
    </dsp:sp>
    <dsp:sp modelId="{21EB6621-BEB0-4FF4-A576-11AFBC24BCD0}">
      <dsp:nvSpPr>
        <dsp:cNvPr id="0" name=""/>
        <dsp:cNvSpPr/>
      </dsp:nvSpPr>
      <dsp:spPr>
        <a:xfrm>
          <a:off x="2029261" y="462718"/>
          <a:ext cx="895963" cy="895963"/>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Guage progress</a:t>
          </a:r>
        </a:p>
      </dsp:txBody>
      <dsp:txXfrm>
        <a:off x="2160472" y="593929"/>
        <a:ext cx="633541" cy="633541"/>
      </dsp:txXfrm>
    </dsp:sp>
    <dsp:sp modelId="{E880A632-4DDD-43CA-A484-81EAC0B1BD43}">
      <dsp:nvSpPr>
        <dsp:cNvPr id="0" name=""/>
        <dsp:cNvSpPr/>
      </dsp:nvSpPr>
      <dsp:spPr>
        <a:xfrm rot="20400000">
          <a:off x="2983824" y="531834"/>
          <a:ext cx="237884" cy="30238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985976" y="604515"/>
        <a:ext cx="166519" cy="18143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BEC1C-5207-40F2-AC54-E04FED600A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45623B-358B-41C4-98BD-EAD63475C3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A49994-3469-4142-97BF-16AD1A6AC9FD}"/>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169874C9-BF99-483D-B8A1-03C177D253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8551EC-2E55-44D0-AC40-39024C5B229B}"/>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2294028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14773-74C5-451F-AF08-6E785B711C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FCCD6-E0A0-465B-9811-8734DB071D6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76257C-442F-441F-BDB1-C7B5610D78A1}"/>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C6F3C5B0-736D-434B-8D60-E0C2FF2D9A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D530D0-6459-4B14-8F5E-4B48A63D52CA}"/>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1472128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04B22-3C2C-473A-BC0C-AF2043CDD9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1C84A13-BBCC-4437-A948-5950BE192C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BF263FF-5337-4809-BF63-2A59258B660B}"/>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33DC8B50-F6D9-4320-B675-F32D816785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DA7D6B-E026-4D68-984C-7E84F444ABD0}"/>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2712312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6F5A2-9F3C-41FC-A751-D92EF9178C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5B3927-1A82-426A-BFF6-2A6DA485162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CE640B-AA94-4245-A721-D81B1C3F4A2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3C2F6D-51FF-4A2C-96AE-E97D6B1399D1}"/>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6" name="Footer Placeholder 5">
            <a:extLst>
              <a:ext uri="{FF2B5EF4-FFF2-40B4-BE49-F238E27FC236}">
                <a16:creationId xmlns:a16="http://schemas.microsoft.com/office/drawing/2014/main" id="{547E4417-AA9A-47B3-886A-6E6223C3FE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665A61-BA0C-49E6-9D14-6DAA68D15B60}"/>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378636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DCA1F-6978-49C2-8321-9F44C53ACD3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4B8793-0FBF-485A-BCF4-F5AE40FBDC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AC4F39-769D-4B8E-A705-EB5F6FA4FF7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31696AB-BC2A-4693-9346-2B6C7A7E8D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1BEA607-9FA6-45E6-993F-730D702277E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D6E6F3-D650-4D43-83F1-50F72FA27FE5}"/>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8" name="Footer Placeholder 7">
            <a:extLst>
              <a:ext uri="{FF2B5EF4-FFF2-40B4-BE49-F238E27FC236}">
                <a16:creationId xmlns:a16="http://schemas.microsoft.com/office/drawing/2014/main" id="{A6EDCE40-9135-4A94-8EC4-DD7DCA8293C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476F8C5-DD01-43B5-8CDE-A67D43D154DF}"/>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3384720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3B364-FD63-4660-A72A-966FB223C68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05F0BF-6D71-4C94-BF26-2E2DC597021F}"/>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4" name="Footer Placeholder 3">
            <a:extLst>
              <a:ext uri="{FF2B5EF4-FFF2-40B4-BE49-F238E27FC236}">
                <a16:creationId xmlns:a16="http://schemas.microsoft.com/office/drawing/2014/main" id="{FB90ADA5-69D5-4EFE-B774-E7E2525F1F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4AC32B-D161-4057-9547-FE018C148DEF}"/>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1939977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B25B98-C07C-45CF-8EAC-DA3F6BA3206C}"/>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3" name="Footer Placeholder 2">
            <a:extLst>
              <a:ext uri="{FF2B5EF4-FFF2-40B4-BE49-F238E27FC236}">
                <a16:creationId xmlns:a16="http://schemas.microsoft.com/office/drawing/2014/main" id="{D0A8AAE5-75CB-4C36-BA56-2DA1E3506B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D125E55-105A-4C76-AEE4-B26CF9E706F7}"/>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2382233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6686A-6D8E-4522-B7D5-339594B949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CAA657-307F-47BC-858A-F062C706A5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C05AC5-79EB-4D43-8401-AFB483AF53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98186FB-FE6B-4969-B7C7-FC19B437D3A2}"/>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6" name="Footer Placeholder 5">
            <a:extLst>
              <a:ext uri="{FF2B5EF4-FFF2-40B4-BE49-F238E27FC236}">
                <a16:creationId xmlns:a16="http://schemas.microsoft.com/office/drawing/2014/main" id="{78F97995-C0AE-4F1F-86CB-2394DD3BAC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641DA0-DF8D-4A4F-BF88-AAC7926B0BE7}"/>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1584334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E7F53-523E-4D1E-9A5F-2F6C7BFAD4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F63D0CC-05C7-41C1-BC1B-969CFD9256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D2AD60-E1ED-448A-81C8-0DAB3EE4C0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380EF06-7EF2-42EE-AEBE-C926332CB218}"/>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6" name="Footer Placeholder 5">
            <a:extLst>
              <a:ext uri="{FF2B5EF4-FFF2-40B4-BE49-F238E27FC236}">
                <a16:creationId xmlns:a16="http://schemas.microsoft.com/office/drawing/2014/main" id="{D409DEC4-A87A-4A77-AFDC-AF208F53C9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E2BEFB-AFCB-4837-B406-64A96EDB7656}"/>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2321399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1A59C-7CD1-4A75-84D1-3FCE0A817D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FF2AAB-1219-4D5B-9579-DCCDB777716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B7F1EA-2385-4F6A-BB39-6EB18B328279}"/>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C72B8464-2216-429A-8A4A-5E3BFFF9E2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DA0A7F-5E5C-4C46-A09D-814149970D39}"/>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4023719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74CE6E-7CB9-4C98-9F39-FFDD4C3C4B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56D654-D88B-4F70-A6E6-94697720D33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1B95A-5E53-42E5-9BEE-55C627295A41}"/>
              </a:ext>
            </a:extLst>
          </p:cNvPr>
          <p:cNvSpPr>
            <a:spLocks noGrp="1"/>
          </p:cNvSpPr>
          <p:nvPr>
            <p:ph type="dt" sz="half" idx="10"/>
          </p:nvPr>
        </p:nvSpPr>
        <p:spPr/>
        <p:txBody>
          <a:body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B1C45D5C-C9D7-4F1F-9DED-884335A6F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74A124-D718-491E-B938-5E62C896DB94}"/>
              </a:ext>
            </a:extLst>
          </p:cNvPr>
          <p:cNvSpPr>
            <a:spLocks noGrp="1"/>
          </p:cNvSpPr>
          <p:nvPr>
            <p:ph type="sldNum" sz="quarter" idx="12"/>
          </p:nvPr>
        </p:nvSpPr>
        <p:spPr/>
        <p:txBody>
          <a:bodyPr/>
          <a:lstStyle/>
          <a:p>
            <a:fld id="{A4753DE4-7138-4129-8C1D-D0161C989918}" type="slidenum">
              <a:rPr lang="en-GB" smtClean="0"/>
              <a:t>‹#›</a:t>
            </a:fld>
            <a:endParaRPr lang="en-GB"/>
          </a:p>
        </p:txBody>
      </p:sp>
    </p:spTree>
    <p:extLst>
      <p:ext uri="{BB962C8B-B14F-4D97-AF65-F5344CB8AC3E}">
        <p14:creationId xmlns:p14="http://schemas.microsoft.com/office/powerpoint/2010/main" val="1212724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DB747C-88CD-4576-AC6E-4AE13E4454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594BF1-DFB2-41E9-8936-6E79633A55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42B8E-8035-487E-993E-AB60276ACC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EB85DA-9511-4495-AAEC-BA3585575E5D}" type="datetimeFigureOut">
              <a:rPr lang="en-GB" smtClean="0"/>
              <a:t>07/12/2025</a:t>
            </a:fld>
            <a:endParaRPr lang="en-GB"/>
          </a:p>
        </p:txBody>
      </p:sp>
      <p:sp>
        <p:nvSpPr>
          <p:cNvPr id="5" name="Footer Placeholder 4">
            <a:extLst>
              <a:ext uri="{FF2B5EF4-FFF2-40B4-BE49-F238E27FC236}">
                <a16:creationId xmlns:a16="http://schemas.microsoft.com/office/drawing/2014/main" id="{76462F9A-C34C-43DB-AD50-97FB29AD9D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100461-06F0-4DEF-8389-F50B02C7E7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753DE4-7138-4129-8C1D-D0161C989918}" type="slidenum">
              <a:rPr lang="en-GB" smtClean="0"/>
              <a:t>‹#›</a:t>
            </a:fld>
            <a:endParaRPr lang="en-GB"/>
          </a:p>
        </p:txBody>
      </p:sp>
    </p:spTree>
    <p:extLst>
      <p:ext uri="{BB962C8B-B14F-4D97-AF65-F5344CB8AC3E}">
        <p14:creationId xmlns:p14="http://schemas.microsoft.com/office/powerpoint/2010/main" val="30568605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18.xml"/><Relationship Id="rId3" Type="http://schemas.openxmlformats.org/officeDocument/2006/relationships/slide" Target="slide6.xml"/><Relationship Id="rId7" Type="http://schemas.openxmlformats.org/officeDocument/2006/relationships/slide" Target="slide16.xml"/><Relationship Id="rId12" Type="http://schemas.openxmlformats.org/officeDocument/2006/relationships/slide" Target="slide15.xml"/><Relationship Id="rId2" Type="http://schemas.openxmlformats.org/officeDocument/2006/relationships/slide" Target="slide4.xml"/><Relationship Id="rId1" Type="http://schemas.openxmlformats.org/officeDocument/2006/relationships/slideLayout" Target="../slideLayouts/slideLayout7.xml"/><Relationship Id="rId6" Type="http://schemas.openxmlformats.org/officeDocument/2006/relationships/slide" Target="slide13.xml"/><Relationship Id="rId11" Type="http://schemas.openxmlformats.org/officeDocument/2006/relationships/slide" Target="slide12.xml"/><Relationship Id="rId5" Type="http://schemas.openxmlformats.org/officeDocument/2006/relationships/slide" Target="slide10.xml"/><Relationship Id="rId10" Type="http://schemas.openxmlformats.org/officeDocument/2006/relationships/slide" Target="slide9.xml"/><Relationship Id="rId4" Type="http://schemas.openxmlformats.org/officeDocument/2006/relationships/slide" Target="slide8.xml"/><Relationship Id="rId9" Type="http://schemas.openxmlformats.org/officeDocument/2006/relationships/slide" Target="slide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5F76C3-BF05-420A-A343-756B8C35A769}"/>
              </a:ext>
            </a:extLst>
          </p:cNvPr>
          <p:cNvSpPr/>
          <p:nvPr/>
        </p:nvSpPr>
        <p:spPr>
          <a:xfrm>
            <a:off x="1797227" y="1304789"/>
            <a:ext cx="8597545" cy="341632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PAG map</a:t>
            </a:r>
          </a:p>
          <a:p>
            <a:pPr algn="ctr"/>
            <a:endParaRPr lang="en-US" sz="5400" dirty="0">
              <a:ln w="0"/>
              <a:effectLst>
                <a:outerShdw blurRad="38100" dist="19050" dir="2700000" algn="tl" rotWithShape="0">
                  <a:schemeClr val="dk1">
                    <a:alpha val="40000"/>
                  </a:schemeClr>
                </a:outerShdw>
              </a:effectLst>
            </a:endParaRPr>
          </a:p>
          <a:p>
            <a:pPr algn="ctr"/>
            <a:r>
              <a:rPr lang="en-US" sz="5400" b="1" cap="none" spc="0" dirty="0">
                <a:ln w="0"/>
                <a:solidFill>
                  <a:schemeClr val="accent6">
                    <a:lumMod val="50000"/>
                  </a:schemeClr>
                </a:solidFill>
                <a:effectLst>
                  <a:outerShdw blurRad="38100" dist="19050" dir="2700000" algn="tl" rotWithShape="0">
                    <a:schemeClr val="dk1">
                      <a:alpha val="40000"/>
                    </a:schemeClr>
                  </a:outerShdw>
                </a:effectLst>
              </a:rPr>
              <a:t>The darker </a:t>
            </a:r>
            <a:r>
              <a:rPr lang="en-US" sz="5400" b="1" cap="none" spc="0" dirty="0">
                <a:ln w="0"/>
                <a:solidFill>
                  <a:schemeClr val="accent6">
                    <a:lumMod val="75000"/>
                  </a:schemeClr>
                </a:solidFill>
                <a:effectLst>
                  <a:outerShdw blurRad="38100" dist="19050" dir="2700000" algn="tl" rotWithShape="0">
                    <a:schemeClr val="dk1">
                      <a:alpha val="40000"/>
                    </a:schemeClr>
                  </a:outerShdw>
                </a:effectLst>
              </a:rPr>
              <a:t>the green, </a:t>
            </a:r>
          </a:p>
          <a:p>
            <a:pPr algn="ctr"/>
            <a:r>
              <a:rPr lang="en-US" sz="5400" b="1" cap="none" spc="0" dirty="0">
                <a:ln w="0"/>
                <a:solidFill>
                  <a:schemeClr val="accent6">
                    <a:lumMod val="60000"/>
                    <a:lumOff val="40000"/>
                  </a:schemeClr>
                </a:solidFill>
                <a:effectLst>
                  <a:outerShdw blurRad="38100" dist="19050" dir="2700000" algn="tl" rotWithShape="0">
                    <a:schemeClr val="dk1">
                      <a:alpha val="40000"/>
                    </a:schemeClr>
                  </a:outerShdw>
                </a:effectLst>
              </a:rPr>
              <a:t>the higher </a:t>
            </a:r>
            <a:r>
              <a:rPr lang="en-US" sz="5400" b="1" cap="none" spc="0" dirty="0">
                <a:ln w="0"/>
                <a:solidFill>
                  <a:schemeClr val="accent6">
                    <a:lumMod val="40000"/>
                    <a:lumOff val="60000"/>
                  </a:schemeClr>
                </a:solidFill>
                <a:effectLst>
                  <a:outerShdw blurRad="38100" dist="19050" dir="2700000" algn="tl" rotWithShape="0">
                    <a:schemeClr val="dk1">
                      <a:alpha val="40000"/>
                    </a:schemeClr>
                  </a:outerShdw>
                </a:effectLst>
              </a:rPr>
              <a:t>the cognitive </a:t>
            </a:r>
            <a:r>
              <a:rPr lang="en-US" sz="5400" b="1" cap="none" spc="0" dirty="0">
                <a:ln w="0"/>
                <a:solidFill>
                  <a:schemeClr val="accent6">
                    <a:lumMod val="20000"/>
                    <a:lumOff val="80000"/>
                  </a:schemeClr>
                </a:solidFill>
                <a:effectLst>
                  <a:outerShdw blurRad="38100" dist="19050" dir="2700000" algn="tl" rotWithShape="0">
                    <a:schemeClr val="dk1">
                      <a:alpha val="40000"/>
                    </a:schemeClr>
                  </a:outerShdw>
                </a:effectLst>
              </a:rPr>
              <a:t>load.</a:t>
            </a:r>
          </a:p>
        </p:txBody>
      </p:sp>
    </p:spTree>
    <p:extLst>
      <p:ext uri="{BB962C8B-B14F-4D97-AF65-F5344CB8AC3E}">
        <p14:creationId xmlns:p14="http://schemas.microsoft.com/office/powerpoint/2010/main" val="3935034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9C745CD7-7C0E-4683-8023-81FEB8E5FBDA}"/>
              </a:ext>
            </a:extLst>
          </p:cNvPr>
          <p:cNvGraphicFramePr/>
          <p:nvPr>
            <p:extLst>
              <p:ext uri="{D42A27DB-BD31-4B8C-83A1-F6EECF244321}">
                <p14:modId xmlns:p14="http://schemas.microsoft.com/office/powerpoint/2010/main" val="690627110"/>
              </p:ext>
            </p:extLst>
          </p:nvPr>
        </p:nvGraphicFramePr>
        <p:xfrm>
          <a:off x="1728788" y="1071562"/>
          <a:ext cx="7481887" cy="4714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 Box 46">
            <a:extLst>
              <a:ext uri="{FF2B5EF4-FFF2-40B4-BE49-F238E27FC236}">
                <a16:creationId xmlns:a16="http://schemas.microsoft.com/office/drawing/2014/main" id="{AEBDC57D-70F4-430F-9AE5-223C56CE054B}"/>
              </a:ext>
            </a:extLst>
          </p:cNvPr>
          <p:cNvSpPr txBox="1"/>
          <p:nvPr/>
        </p:nvSpPr>
        <p:spPr>
          <a:xfrm>
            <a:off x="8386763" y="588645"/>
            <a:ext cx="3529965" cy="493776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187325" indent="-6350" algn="just">
              <a:lnSpc>
                <a:spcPct val="104000"/>
              </a:lnSpc>
              <a:spcAft>
                <a:spcPts val="830"/>
              </a:spcAft>
            </a:pPr>
            <a:r>
              <a:rPr lang="en-GB" sz="1200" dirty="0">
                <a:solidFill>
                  <a:srgbClr val="000000"/>
                </a:solidFill>
                <a:effectLst/>
                <a:latin typeface="Sassoon Primary Cn Medium" panose="02000606050000020004" pitchFamily="2" charset="0"/>
                <a:ea typeface="Calibri" panose="020F0502020204030204" pitchFamily="34" charset="0"/>
              </a:rPr>
              <a:t>It is our intent that writing across the curriculum will inspire, engage and challenge all pupils, enabling them to develop the skills to effectively communicate their thoughts, ideas and emotions to others. We aim to build the pupils’ stamina for writing, vocabulary knowledge and understanding of grammar, by creating a positive approach to an increasingly wide range of text types (including areas of fiction, non-fiction and poetry). </a:t>
            </a:r>
            <a:endParaRPr lang="en-GB" sz="1600" dirty="0">
              <a:solidFill>
                <a:srgbClr val="000000"/>
              </a:solidFill>
              <a:effectLst/>
              <a:latin typeface="Calibri" panose="020F0502020204030204" pitchFamily="34" charset="0"/>
              <a:ea typeface="Calibri" panose="020F0502020204030204" pitchFamily="34" charset="0"/>
            </a:endParaRPr>
          </a:p>
          <a:p>
            <a:pPr marL="187325" indent="-6350" algn="just">
              <a:lnSpc>
                <a:spcPct val="104000"/>
              </a:lnSpc>
              <a:spcAft>
                <a:spcPts val="830"/>
              </a:spcAft>
            </a:pPr>
            <a:r>
              <a:rPr lang="en-GB" sz="1200" dirty="0">
                <a:solidFill>
                  <a:srgbClr val="000000"/>
                </a:solidFill>
                <a:effectLst/>
                <a:latin typeface="Sassoon Primary Cn Medium" panose="02000606050000020004" pitchFamily="2" charset="0"/>
                <a:ea typeface="Calibri" panose="020F0502020204030204" pitchFamily="34" charset="0"/>
              </a:rPr>
              <a:t>We recognise the importance of fostering a culture where pupils take pride in their writing; write clearly and accurately; and modify their structure and language choices to suit a variety of audiences, purposes and contexts. </a:t>
            </a:r>
            <a:endParaRPr lang="en-GB" sz="1600" dirty="0">
              <a:solidFill>
                <a:srgbClr val="000000"/>
              </a:solidFill>
              <a:effectLst/>
              <a:latin typeface="Calibri" panose="020F0502020204030204" pitchFamily="34" charset="0"/>
              <a:ea typeface="Calibri" panose="020F0502020204030204" pitchFamily="34" charset="0"/>
            </a:endParaRPr>
          </a:p>
          <a:p>
            <a:pPr marL="187325" indent="-6350" algn="just">
              <a:lnSpc>
                <a:spcPct val="104000"/>
              </a:lnSpc>
              <a:spcAft>
                <a:spcPts val="830"/>
              </a:spcAft>
            </a:pPr>
            <a:r>
              <a:rPr lang="en-GB" sz="1200" dirty="0">
                <a:solidFill>
                  <a:srgbClr val="000000"/>
                </a:solidFill>
                <a:effectLst/>
                <a:latin typeface="Sassoon Primary Cn Medium" panose="02000606050000020004" pitchFamily="2" charset="0"/>
                <a:ea typeface="Calibri" panose="020F0502020204030204" pitchFamily="34" charset="0"/>
              </a:rPr>
              <a:t>To support pupils in moving towards independent writing at the age-related standard, we provide a wide range of writing stimuli, including the use of film and imagery; modelled, shared and guided writing; peer conferencing; and group discussion. These rich and varied set of learning opportunities support pupils in becoming confident and enthusiastic learners across all areas of the curriculum. At </a:t>
            </a:r>
            <a:r>
              <a:rPr lang="en-GB" sz="1200" dirty="0" err="1">
                <a:solidFill>
                  <a:srgbClr val="000000"/>
                </a:solidFill>
                <a:effectLst/>
                <a:latin typeface="Sassoon Primary Cn Medium" panose="02000606050000020004" pitchFamily="2" charset="0"/>
                <a:ea typeface="Calibri" panose="020F0502020204030204" pitchFamily="34" charset="0"/>
              </a:rPr>
              <a:t>Shrewton</a:t>
            </a:r>
            <a:r>
              <a:rPr lang="en-GB" sz="1200" dirty="0">
                <a:solidFill>
                  <a:srgbClr val="000000"/>
                </a:solidFill>
                <a:effectLst/>
                <a:latin typeface="Sassoon Primary Cn Medium" panose="02000606050000020004" pitchFamily="2" charset="0"/>
                <a:ea typeface="Calibri" panose="020F0502020204030204" pitchFamily="34" charset="0"/>
              </a:rPr>
              <a:t> Primary School, we want writing to equip our pupils with the necessary tools to communicate effectively and to provide them with the skills to become lifelong creative writers.</a:t>
            </a:r>
            <a:endParaRPr lang="en-GB" sz="1600" dirty="0">
              <a:solidFill>
                <a:srgbClr val="000000"/>
              </a:solidFill>
              <a:effectLst/>
              <a:latin typeface="Calibri" panose="020F0502020204030204" pitchFamily="34" charset="0"/>
              <a:ea typeface="Calibri" panose="020F0502020204030204" pitchFamily="34" charset="0"/>
            </a:endParaRPr>
          </a:p>
        </p:txBody>
      </p:sp>
      <p:sp>
        <p:nvSpPr>
          <p:cNvPr id="7" name="Text Box 44">
            <a:extLst>
              <a:ext uri="{FF2B5EF4-FFF2-40B4-BE49-F238E27FC236}">
                <a16:creationId xmlns:a16="http://schemas.microsoft.com/office/drawing/2014/main" id="{B6769629-7D4A-4BEE-9EF7-9EB0AB1A924C}"/>
              </a:ext>
            </a:extLst>
          </p:cNvPr>
          <p:cNvSpPr txBox="1"/>
          <p:nvPr/>
        </p:nvSpPr>
        <p:spPr>
          <a:xfrm>
            <a:off x="621030" y="5063489"/>
            <a:ext cx="1977390" cy="1445895"/>
          </a:xfrm>
          <a:prstGeom prst="rect">
            <a:avLst/>
          </a:prstGeom>
          <a:solidFill>
            <a:schemeClr val="accent4">
              <a:lumMod val="40000"/>
              <a:lumOff val="60000"/>
            </a:schemeClr>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187325" indent="-6350" algn="ctr">
              <a:lnSpc>
                <a:spcPct val="104000"/>
              </a:lnSpc>
              <a:spcAft>
                <a:spcPts val="830"/>
              </a:spcAft>
            </a:pPr>
            <a:r>
              <a:rPr lang="en-GB" sz="2400">
                <a:solidFill>
                  <a:srgbClr val="000000"/>
                </a:solidFill>
                <a:effectLst/>
                <a:latin typeface="Sassoon Primary Cn Medium" panose="02000606050000020004" pitchFamily="2" charset="0"/>
                <a:ea typeface="Calibri" panose="020F0502020204030204" pitchFamily="34" charset="0"/>
              </a:rPr>
              <a:t>What does a writing cycle look like?</a:t>
            </a:r>
            <a:endParaRPr lang="en-GB" sz="1100">
              <a:solidFill>
                <a:srgbClr val="000000"/>
              </a:solidFill>
              <a:effectLst/>
              <a:latin typeface="Calibri" panose="020F0502020204030204" pitchFamily="34" charset="0"/>
              <a:ea typeface="Calibri" panose="020F0502020204030204" pitchFamily="34" charset="0"/>
            </a:endParaRPr>
          </a:p>
          <a:p>
            <a:pPr marL="187325" indent="-6350">
              <a:lnSpc>
                <a:spcPct val="104000"/>
              </a:lnSpc>
              <a:spcAft>
                <a:spcPts val="830"/>
              </a:spcAft>
            </a:pPr>
            <a:r>
              <a:rPr lang="en-GB" sz="1100">
                <a:solidFill>
                  <a:srgbClr val="000000"/>
                </a:solidFill>
                <a:effectLst/>
                <a:latin typeface="Calibri" panose="020F0502020204030204" pitchFamily="34" charset="0"/>
                <a:ea typeface="Calibri" panose="020F0502020204030204" pitchFamily="34" charset="0"/>
              </a:rPr>
              <a:t> </a:t>
            </a:r>
          </a:p>
        </p:txBody>
      </p:sp>
    </p:spTree>
    <p:extLst>
      <p:ext uri="{BB962C8B-B14F-4D97-AF65-F5344CB8AC3E}">
        <p14:creationId xmlns:p14="http://schemas.microsoft.com/office/powerpoint/2010/main" val="315122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3D127DE-7984-451A-ACF2-6A5D4A105AEE}"/>
              </a:ext>
            </a:extLst>
          </p:cNvPr>
          <p:cNvGraphicFramePr>
            <a:graphicFrameLocks noGrp="1"/>
          </p:cNvGraphicFramePr>
          <p:nvPr>
            <p:extLst>
              <p:ext uri="{D42A27DB-BD31-4B8C-83A1-F6EECF244321}">
                <p14:modId xmlns:p14="http://schemas.microsoft.com/office/powerpoint/2010/main" val="1214456434"/>
              </p:ext>
            </p:extLst>
          </p:nvPr>
        </p:nvGraphicFramePr>
        <p:xfrm>
          <a:off x="0" y="128823"/>
          <a:ext cx="12191998" cy="5771848"/>
        </p:xfrm>
        <a:graphic>
          <a:graphicData uri="http://schemas.openxmlformats.org/drawingml/2006/table">
            <a:tbl>
              <a:tblPr firstRow="1" bandRow="1">
                <a:tableStyleId>{00A15C55-8517-42AA-B614-E9B94910E393}</a:tableStyleId>
              </a:tblPr>
              <a:tblGrid>
                <a:gridCol w="1741714">
                  <a:extLst>
                    <a:ext uri="{9D8B030D-6E8A-4147-A177-3AD203B41FA5}">
                      <a16:colId xmlns:a16="http://schemas.microsoft.com/office/drawing/2014/main" val="81670651"/>
                    </a:ext>
                  </a:extLst>
                </a:gridCol>
                <a:gridCol w="1741714">
                  <a:extLst>
                    <a:ext uri="{9D8B030D-6E8A-4147-A177-3AD203B41FA5}">
                      <a16:colId xmlns:a16="http://schemas.microsoft.com/office/drawing/2014/main" val="3651646569"/>
                    </a:ext>
                  </a:extLst>
                </a:gridCol>
                <a:gridCol w="1741714">
                  <a:extLst>
                    <a:ext uri="{9D8B030D-6E8A-4147-A177-3AD203B41FA5}">
                      <a16:colId xmlns:a16="http://schemas.microsoft.com/office/drawing/2014/main" val="3057595111"/>
                    </a:ext>
                  </a:extLst>
                </a:gridCol>
                <a:gridCol w="1741714">
                  <a:extLst>
                    <a:ext uri="{9D8B030D-6E8A-4147-A177-3AD203B41FA5}">
                      <a16:colId xmlns:a16="http://schemas.microsoft.com/office/drawing/2014/main" val="527068186"/>
                    </a:ext>
                  </a:extLst>
                </a:gridCol>
                <a:gridCol w="1741714">
                  <a:extLst>
                    <a:ext uri="{9D8B030D-6E8A-4147-A177-3AD203B41FA5}">
                      <a16:colId xmlns:a16="http://schemas.microsoft.com/office/drawing/2014/main" val="622444874"/>
                    </a:ext>
                  </a:extLst>
                </a:gridCol>
                <a:gridCol w="1741714">
                  <a:extLst>
                    <a:ext uri="{9D8B030D-6E8A-4147-A177-3AD203B41FA5}">
                      <a16:colId xmlns:a16="http://schemas.microsoft.com/office/drawing/2014/main" val="1168600527"/>
                    </a:ext>
                  </a:extLst>
                </a:gridCol>
                <a:gridCol w="1741714">
                  <a:extLst>
                    <a:ext uri="{9D8B030D-6E8A-4147-A177-3AD203B41FA5}">
                      <a16:colId xmlns:a16="http://schemas.microsoft.com/office/drawing/2014/main" val="699612152"/>
                    </a:ext>
                  </a:extLst>
                </a:gridCol>
              </a:tblGrid>
              <a:tr h="680962">
                <a:tc>
                  <a:txBody>
                    <a:bodyPr/>
                    <a:lstStyle/>
                    <a:p>
                      <a:pPr algn="ctr"/>
                      <a:r>
                        <a:rPr lang="en-GB" sz="2800" dirty="0"/>
                        <a:t>Genre </a:t>
                      </a:r>
                    </a:p>
                  </a:txBody>
                  <a:tcPr/>
                </a:tc>
                <a:tc>
                  <a:txBody>
                    <a:bodyPr/>
                    <a:lstStyle/>
                    <a:p>
                      <a:pPr algn="ctr"/>
                      <a:r>
                        <a:rPr lang="en-GB" sz="2800" dirty="0">
                          <a:hlinkClick r:id="rId2" action="ppaction://hlinksldjump"/>
                        </a:rPr>
                        <a:t>Y1</a:t>
                      </a:r>
                      <a:endParaRPr lang="en-GB" sz="2800" dirty="0"/>
                    </a:p>
                  </a:txBody>
                  <a:tcPr/>
                </a:tc>
                <a:tc>
                  <a:txBody>
                    <a:bodyPr/>
                    <a:lstStyle/>
                    <a:p>
                      <a:pPr algn="ctr"/>
                      <a:r>
                        <a:rPr lang="en-GB" sz="2800" dirty="0">
                          <a:hlinkClick r:id="rId3" action="ppaction://hlinksldjump"/>
                        </a:rPr>
                        <a:t>Y2</a:t>
                      </a:r>
                      <a:endParaRPr lang="en-GB" sz="2800" dirty="0"/>
                    </a:p>
                  </a:txBody>
                  <a:tcPr/>
                </a:tc>
                <a:tc>
                  <a:txBody>
                    <a:bodyPr/>
                    <a:lstStyle/>
                    <a:p>
                      <a:pPr algn="ctr"/>
                      <a:r>
                        <a:rPr lang="en-GB" sz="2800" dirty="0">
                          <a:hlinkClick r:id="rId4" action="ppaction://hlinksldjump"/>
                        </a:rPr>
                        <a:t>Y3</a:t>
                      </a:r>
                      <a:endParaRPr lang="en-GB" sz="2800" dirty="0"/>
                    </a:p>
                  </a:txBody>
                  <a:tcPr/>
                </a:tc>
                <a:tc>
                  <a:txBody>
                    <a:bodyPr/>
                    <a:lstStyle/>
                    <a:p>
                      <a:pPr algn="ctr"/>
                      <a:r>
                        <a:rPr lang="en-GB" sz="2800" dirty="0">
                          <a:hlinkClick r:id="rId5" action="ppaction://hlinksldjump"/>
                        </a:rPr>
                        <a:t>Y4</a:t>
                      </a:r>
                      <a:endParaRPr lang="en-GB" sz="2800" dirty="0"/>
                    </a:p>
                  </a:txBody>
                  <a:tcPr/>
                </a:tc>
                <a:tc>
                  <a:txBody>
                    <a:bodyPr/>
                    <a:lstStyle/>
                    <a:p>
                      <a:pPr algn="ctr"/>
                      <a:r>
                        <a:rPr lang="en-GB" sz="2800" dirty="0">
                          <a:hlinkClick r:id="rId6" action="ppaction://hlinksldjump"/>
                        </a:rPr>
                        <a:t>Y5</a:t>
                      </a:r>
                      <a:endParaRPr lang="en-GB" sz="2800" dirty="0"/>
                    </a:p>
                  </a:txBody>
                  <a:tcPr/>
                </a:tc>
                <a:tc>
                  <a:txBody>
                    <a:bodyPr/>
                    <a:lstStyle/>
                    <a:p>
                      <a:pPr algn="ctr"/>
                      <a:r>
                        <a:rPr lang="en-GB" sz="2800" dirty="0">
                          <a:hlinkClick r:id="rId7" action="ppaction://hlinksldjump"/>
                        </a:rPr>
                        <a:t>Y6</a:t>
                      </a:r>
                      <a:endParaRPr lang="en-GB" sz="2800" dirty="0"/>
                    </a:p>
                  </a:txBody>
                  <a:tcPr/>
                </a:tc>
                <a:extLst>
                  <a:ext uri="{0D108BD9-81ED-4DB2-BD59-A6C34878D82A}">
                    <a16:rowId xmlns:a16="http://schemas.microsoft.com/office/drawing/2014/main" val="1161165569"/>
                  </a:ext>
                </a:extLst>
              </a:tr>
              <a:tr h="680962">
                <a:tc>
                  <a:txBody>
                    <a:bodyPr/>
                    <a:lstStyle/>
                    <a:p>
                      <a:pPr algn="ctr"/>
                      <a:r>
                        <a:rPr lang="en-GB" sz="1800" b="1" dirty="0"/>
                        <a:t>Character description</a:t>
                      </a:r>
                    </a:p>
                  </a:txBody>
                  <a:tcPr/>
                </a:tc>
                <a:tc>
                  <a:txBody>
                    <a:bodyPr/>
                    <a:lstStyle/>
                    <a:p>
                      <a:pPr algn="ctr"/>
                      <a:r>
                        <a:rPr lang="en-GB" sz="1400" dirty="0">
                          <a:hlinkClick r:id="rId8" action="ppaction://hlinksldjump"/>
                        </a:rPr>
                        <a:t>Descriptive sentences</a:t>
                      </a:r>
                      <a:endParaRPr lang="en-GB" sz="1400" dirty="0"/>
                    </a:p>
                  </a:txBody>
                  <a:tcPr>
                    <a:solidFill>
                      <a:schemeClr val="accent6">
                        <a:lumMod val="60000"/>
                        <a:lumOff val="40000"/>
                      </a:schemeClr>
                    </a:solidFill>
                  </a:tcPr>
                </a:tc>
                <a:tc>
                  <a:txBody>
                    <a:bodyPr/>
                    <a:lstStyle/>
                    <a:p>
                      <a:pPr algn="ctr"/>
                      <a:r>
                        <a:rPr lang="en-GB" sz="1400" dirty="0">
                          <a:hlinkClick r:id="rId9" action="ppaction://hlinksldjump"/>
                        </a:rPr>
                        <a:t>Character and setting description</a:t>
                      </a: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0" action="ppaction://hlinksldjump"/>
                        </a:rPr>
                        <a:t>Character and setting description</a:t>
                      </a: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1" action="ppaction://hlinksldjump"/>
                        </a:rPr>
                        <a:t>Character and setting description</a:t>
                      </a: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2" action="ppaction://hlinksldjump"/>
                        </a:rPr>
                        <a:t>Character and setting description</a:t>
                      </a:r>
                      <a:endParaRPr lang="en-GB" sz="1400" dirty="0"/>
                    </a:p>
                  </a:txBody>
                  <a:tcPr>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3" action="ppaction://hlinksldjump"/>
                        </a:rPr>
                        <a:t>Character and setting description</a:t>
                      </a:r>
                      <a:endParaRPr lang="en-GB" sz="1400" dirty="0"/>
                    </a:p>
                  </a:txBody>
                  <a:tcPr>
                    <a:solidFill>
                      <a:schemeClr val="accent6">
                        <a:lumMod val="20000"/>
                        <a:lumOff val="80000"/>
                      </a:schemeClr>
                    </a:solidFill>
                  </a:tcPr>
                </a:tc>
                <a:extLst>
                  <a:ext uri="{0D108BD9-81ED-4DB2-BD59-A6C34878D82A}">
                    <a16:rowId xmlns:a16="http://schemas.microsoft.com/office/drawing/2014/main" val="3797163762"/>
                  </a:ext>
                </a:extLst>
              </a:tr>
              <a:tr h="680962">
                <a:tc>
                  <a:txBody>
                    <a:bodyPr/>
                    <a:lstStyle/>
                    <a:p>
                      <a:pPr algn="ctr"/>
                      <a:r>
                        <a:rPr lang="en-GB" sz="2800" b="1" dirty="0"/>
                        <a:t>Narrative</a:t>
                      </a:r>
                      <a:endParaRPr lang="en-GB" sz="1400" b="1" dirty="0"/>
                    </a:p>
                  </a:txBody>
                  <a:tcPr/>
                </a:tc>
                <a:tc>
                  <a:txBody>
                    <a:bodyPr/>
                    <a:lstStyle/>
                    <a:p>
                      <a:pPr algn="ctr"/>
                      <a:r>
                        <a:rPr lang="en-GB" sz="1400" dirty="0">
                          <a:hlinkClick r:id="rId8" action="ppaction://hlinksldjump"/>
                        </a:rPr>
                        <a:t>Short series of sentences linked to a narrative</a:t>
                      </a:r>
                      <a:endParaRPr lang="en-GB" sz="1400" dirty="0"/>
                    </a:p>
                  </a:txBody>
                  <a:tcPr>
                    <a:solidFill>
                      <a:schemeClr val="accent1">
                        <a:lumMod val="20000"/>
                        <a:lumOff val="80000"/>
                      </a:schemeClr>
                    </a:solidFill>
                  </a:tcPr>
                </a:tc>
                <a:tc>
                  <a:txBody>
                    <a:bodyPr/>
                    <a:lstStyle/>
                    <a:p>
                      <a:pPr algn="ctr"/>
                      <a:r>
                        <a:rPr lang="en-GB" sz="1400" dirty="0">
                          <a:hlinkClick r:id="rId9" action="ppaction://hlinksldjump"/>
                        </a:rPr>
                        <a:t>Sections of a narrative</a:t>
                      </a:r>
                      <a:endParaRPr lang="en-GB" sz="1400" dirty="0"/>
                    </a:p>
                  </a:txBody>
                  <a:tcPr>
                    <a:solidFill>
                      <a:schemeClr val="accent1">
                        <a:lumMod val="20000"/>
                        <a:lumOff val="80000"/>
                      </a:schemeClr>
                    </a:solidFill>
                  </a:tcPr>
                </a:tc>
                <a:tc>
                  <a:txBody>
                    <a:bodyPr/>
                    <a:lstStyle/>
                    <a:p>
                      <a:pPr algn="ctr"/>
                      <a:r>
                        <a:rPr lang="en-GB" sz="1400" dirty="0">
                          <a:hlinkClick r:id="rId10" action="ppaction://hlinksldjump"/>
                        </a:rPr>
                        <a:t>Narrative with speech</a:t>
                      </a:r>
                      <a:endParaRPr lang="en-GB" sz="1400" dirty="0"/>
                    </a:p>
                  </a:txBody>
                  <a:tcPr>
                    <a:solidFill>
                      <a:schemeClr val="accent6">
                        <a:lumMod val="60000"/>
                        <a:lumOff val="40000"/>
                      </a:schemeClr>
                    </a:solidFill>
                  </a:tcPr>
                </a:tc>
                <a:tc>
                  <a:txBody>
                    <a:bodyPr/>
                    <a:lstStyle/>
                    <a:p>
                      <a:pPr algn="ctr"/>
                      <a:r>
                        <a:rPr lang="en-GB" sz="1400" dirty="0">
                          <a:hlinkClick r:id="rId11" action="ppaction://hlinksldjump"/>
                        </a:rPr>
                        <a:t>Narrative with speech</a:t>
                      </a:r>
                      <a:endParaRPr lang="en-GB" sz="1400" dirty="0"/>
                    </a:p>
                  </a:txBody>
                  <a:tcPr>
                    <a:solidFill>
                      <a:schemeClr val="accent6">
                        <a:lumMod val="60000"/>
                        <a:lumOff val="40000"/>
                      </a:schemeClr>
                    </a:solidFill>
                  </a:tcPr>
                </a:tc>
                <a:tc>
                  <a:txBody>
                    <a:bodyPr/>
                    <a:lstStyle/>
                    <a:p>
                      <a:pPr algn="ctr"/>
                      <a:r>
                        <a:rPr lang="en-GB" sz="1400" dirty="0">
                          <a:hlinkClick r:id="rId12" action="ppaction://hlinksldjump"/>
                        </a:rPr>
                        <a:t>Narrative with dialogue</a:t>
                      </a:r>
                      <a:endParaRPr lang="en-GB" sz="1400" dirty="0"/>
                    </a:p>
                  </a:txBody>
                  <a:tcPr>
                    <a:solidFill>
                      <a:schemeClr val="accent6">
                        <a:lumMod val="20000"/>
                        <a:lumOff val="80000"/>
                      </a:schemeClr>
                    </a:solidFill>
                  </a:tcPr>
                </a:tc>
                <a:tc>
                  <a:txBody>
                    <a:bodyPr/>
                    <a:lstStyle/>
                    <a:p>
                      <a:pPr algn="ctr"/>
                      <a:r>
                        <a:rPr lang="en-GB" sz="1400" dirty="0">
                          <a:hlinkClick r:id="rId13" action="ppaction://hlinksldjump"/>
                        </a:rPr>
                        <a:t>Narrative with dialogue</a:t>
                      </a:r>
                      <a:endParaRPr lang="en-GB" sz="1400" dirty="0"/>
                    </a:p>
                  </a:txBody>
                  <a:tcPr>
                    <a:solidFill>
                      <a:schemeClr val="accent6">
                        <a:lumMod val="20000"/>
                        <a:lumOff val="80000"/>
                      </a:schemeClr>
                    </a:solidFill>
                  </a:tcPr>
                </a:tc>
                <a:extLst>
                  <a:ext uri="{0D108BD9-81ED-4DB2-BD59-A6C34878D82A}">
                    <a16:rowId xmlns:a16="http://schemas.microsoft.com/office/drawing/2014/main" val="2301010608"/>
                  </a:ext>
                </a:extLst>
              </a:tr>
              <a:tr h="680962">
                <a:tc>
                  <a:txBody>
                    <a:bodyPr/>
                    <a:lstStyle/>
                    <a:p>
                      <a:pPr algn="ctr"/>
                      <a:r>
                        <a:rPr lang="en-GB" sz="3600" b="1" dirty="0"/>
                        <a:t>Diary</a:t>
                      </a:r>
                      <a:endParaRPr lang="en-GB" sz="1400" b="1" dirty="0"/>
                    </a:p>
                  </a:txBody>
                  <a:tcPr/>
                </a:tc>
                <a:tc>
                  <a:txBody>
                    <a:bodyPr/>
                    <a:lstStyle/>
                    <a:p>
                      <a:pPr algn="ctr"/>
                      <a:endParaRPr lang="en-GB" sz="1400" dirty="0"/>
                    </a:p>
                  </a:txBody>
                  <a:tcPr>
                    <a:solidFill>
                      <a:schemeClr val="accent5">
                        <a:lumMod val="20000"/>
                        <a:lumOff val="80000"/>
                      </a:schemeClr>
                    </a:solidFill>
                  </a:tcPr>
                </a:tc>
                <a:tc>
                  <a:txBody>
                    <a:bodyPr/>
                    <a:lstStyle/>
                    <a:p>
                      <a:pPr algn="ctr"/>
                      <a:endParaRPr lang="en-GB" sz="1400" dirty="0"/>
                    </a:p>
                  </a:txBody>
                  <a:tcP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0" action="ppaction://hlinksldjump"/>
                        </a:rPr>
                        <a:t>Features of a Diary</a:t>
                      </a:r>
                      <a:endParaRPr lang="en-GB" sz="1400" dirty="0"/>
                    </a:p>
                    <a:p>
                      <a:pPr algn="ctr"/>
                      <a:endParaRPr lang="en-GB" sz="1400" dirty="0"/>
                    </a:p>
                  </a:txBody>
                  <a:tcPr>
                    <a:solidFill>
                      <a:schemeClr val="accent6">
                        <a:lumMod val="60000"/>
                        <a:lumOff val="40000"/>
                      </a:schemeClr>
                    </a:solidFill>
                  </a:tcPr>
                </a:tc>
                <a:tc>
                  <a:txBody>
                    <a:bodyPr/>
                    <a:lstStyle/>
                    <a:p>
                      <a:pPr algn="ctr"/>
                      <a:r>
                        <a:rPr lang="en-GB" sz="1400" dirty="0">
                          <a:hlinkClick r:id="rId11" action="ppaction://hlinksldjump"/>
                        </a:rPr>
                        <a:t>Diary</a:t>
                      </a:r>
                      <a:endParaRPr lang="en-GB" sz="1400" dirty="0"/>
                    </a:p>
                  </a:txBody>
                  <a:tcPr>
                    <a:solidFill>
                      <a:schemeClr val="accent6">
                        <a:lumMod val="60000"/>
                        <a:lumOff val="40000"/>
                      </a:schemeClr>
                    </a:solidFill>
                  </a:tcPr>
                </a:tc>
                <a:tc>
                  <a:txBody>
                    <a:bodyPr/>
                    <a:lstStyle/>
                    <a:p>
                      <a:pPr algn="ctr"/>
                      <a:r>
                        <a:rPr lang="en-GB" sz="1400" dirty="0">
                          <a:hlinkClick r:id="rId12" action="ppaction://hlinksldjump"/>
                        </a:rPr>
                        <a:t>Diary</a:t>
                      </a:r>
                      <a:endParaRPr lang="en-GB" sz="1400" dirty="0"/>
                    </a:p>
                  </a:txBody>
                  <a:tcPr>
                    <a:solidFill>
                      <a:schemeClr val="accent6">
                        <a:lumMod val="40000"/>
                        <a:lumOff val="60000"/>
                      </a:schemeClr>
                    </a:solidFill>
                  </a:tcPr>
                </a:tc>
                <a:tc>
                  <a:txBody>
                    <a:bodyPr/>
                    <a:lstStyle/>
                    <a:p>
                      <a:pPr algn="ctr"/>
                      <a:r>
                        <a:rPr lang="en-GB" sz="1400" dirty="0">
                          <a:hlinkClick r:id="rId13" action="ppaction://hlinksldjump"/>
                        </a:rPr>
                        <a:t>Diary</a:t>
                      </a:r>
                      <a:endParaRPr lang="en-GB" sz="1400" dirty="0"/>
                    </a:p>
                  </a:txBody>
                  <a:tcPr>
                    <a:solidFill>
                      <a:schemeClr val="accent6">
                        <a:lumMod val="20000"/>
                        <a:lumOff val="80000"/>
                      </a:schemeClr>
                    </a:solidFill>
                  </a:tcPr>
                </a:tc>
                <a:extLst>
                  <a:ext uri="{0D108BD9-81ED-4DB2-BD59-A6C34878D82A}">
                    <a16:rowId xmlns:a16="http://schemas.microsoft.com/office/drawing/2014/main" val="3189690910"/>
                  </a:ext>
                </a:extLst>
              </a:tr>
              <a:tr h="708205">
                <a:tc>
                  <a:txBody>
                    <a:bodyPr/>
                    <a:lstStyle/>
                    <a:p>
                      <a:pPr algn="ctr"/>
                      <a:r>
                        <a:rPr lang="en-GB" sz="3200" b="1" dirty="0"/>
                        <a:t>Recount</a:t>
                      </a:r>
                      <a:endParaRPr lang="en-GB" sz="1400"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8" action="ppaction://hlinksldjump"/>
                        </a:rPr>
                        <a:t>Sentences linked to recount</a:t>
                      </a:r>
                      <a:endParaRPr lang="en-GB" sz="1400" dirty="0"/>
                    </a:p>
                    <a:p>
                      <a:pPr algn="ctr"/>
                      <a:endParaRPr lang="en-GB" sz="1400" dirty="0"/>
                    </a:p>
                  </a:txBody>
                  <a:tcPr>
                    <a:solidFill>
                      <a:schemeClr val="accent5">
                        <a:lumMod val="20000"/>
                        <a:lumOff val="80000"/>
                      </a:schemeClr>
                    </a:solidFill>
                  </a:tcPr>
                </a:tc>
                <a:tc>
                  <a:txBody>
                    <a:bodyPr/>
                    <a:lstStyle/>
                    <a:p>
                      <a:pPr algn="ctr"/>
                      <a:r>
                        <a:rPr lang="en-GB" sz="1400" dirty="0">
                          <a:hlinkClick r:id="rId9" action="ppaction://hlinksldjump"/>
                        </a:rPr>
                        <a:t>Recount</a:t>
                      </a:r>
                    </a:p>
                    <a:p>
                      <a:pPr algn="ctr"/>
                      <a:r>
                        <a:rPr lang="en-GB" sz="1400" dirty="0">
                          <a:hlinkClick r:id="rId9" action="ppaction://hlinksldjump"/>
                        </a:rPr>
                        <a:t>Organisation and features</a:t>
                      </a:r>
                      <a:endParaRPr lang="en-GB" sz="14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p>
                  </a:txBody>
                  <a:tcPr>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0" action="ppaction://hlinksldjump"/>
                        </a:rPr>
                        <a:t>Recount</a:t>
                      </a:r>
                      <a:endParaRPr lang="en-GB" sz="1400" dirty="0"/>
                    </a:p>
                    <a:p>
                      <a:pPr algn="ct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1" action="ppaction://hlinksldjump"/>
                        </a:rPr>
                        <a:t>Recount</a:t>
                      </a:r>
                      <a:endParaRPr lang="en-GB" sz="1400" dirty="0"/>
                    </a:p>
                    <a:p>
                      <a:pPr algn="ct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2" action="ppaction://hlinksldjump"/>
                        </a:rPr>
                        <a:t>Recount</a:t>
                      </a:r>
                      <a:endParaRPr lang="en-GB" sz="1400" dirty="0"/>
                    </a:p>
                    <a:p>
                      <a:pPr algn="ctr"/>
                      <a:endParaRPr lang="en-GB" sz="1400" dirty="0"/>
                    </a:p>
                  </a:txBody>
                  <a:tcPr>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3" action="ppaction://hlinksldjump"/>
                        </a:rPr>
                        <a:t>Recount</a:t>
                      </a:r>
                      <a:endParaRPr lang="en-GB" sz="1400" dirty="0"/>
                    </a:p>
                    <a:p>
                      <a:pPr algn="ctr"/>
                      <a:endParaRPr lang="en-GB" sz="1400" dirty="0"/>
                    </a:p>
                  </a:txBody>
                  <a:tcPr>
                    <a:solidFill>
                      <a:schemeClr val="accent6">
                        <a:lumMod val="20000"/>
                        <a:lumOff val="80000"/>
                      </a:schemeClr>
                    </a:solidFill>
                  </a:tcPr>
                </a:tc>
                <a:extLst>
                  <a:ext uri="{0D108BD9-81ED-4DB2-BD59-A6C34878D82A}">
                    <a16:rowId xmlns:a16="http://schemas.microsoft.com/office/drawing/2014/main" val="4111341801"/>
                  </a:ext>
                </a:extLst>
              </a:tr>
              <a:tr h="6809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t>Nonchronological report</a:t>
                      </a:r>
                    </a:p>
                    <a:p>
                      <a:pPr algn="ctr"/>
                      <a:endParaRPr lang="en-GB"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8" action="ppaction://hlinksldjump"/>
                        </a:rPr>
                        <a:t>Factual sentences linked to a nonchronological report</a:t>
                      </a:r>
                      <a:endParaRPr lang="en-GB" sz="1400" dirty="0"/>
                    </a:p>
                    <a:p>
                      <a:pPr algn="ctr"/>
                      <a:endParaRPr lang="en-GB" sz="1400" dirty="0"/>
                    </a:p>
                  </a:txBody>
                  <a:tcPr>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9" action="ppaction://hlinksldjump"/>
                        </a:rPr>
                        <a:t>Nonchronological report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hlinkClick r:id="rId9" action="ppaction://hlinksldjump"/>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9" action="ppaction://hlinksldjump"/>
                        </a:rPr>
                        <a:t>Linked sentences about real events</a:t>
                      </a:r>
                      <a:endParaRPr lang="en-GB" sz="1400" dirty="0"/>
                    </a:p>
                    <a:p>
                      <a:pPr algn="ctr"/>
                      <a:endParaRPr lang="en-GB" sz="1400" dirty="0"/>
                    </a:p>
                  </a:txBody>
                  <a:tcPr>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0" action="ppaction://hlinksldjump"/>
                        </a:rPr>
                        <a:t>Nonchronological report</a:t>
                      </a:r>
                      <a:endParaRPr lang="en-GB" sz="1400" dirty="0"/>
                    </a:p>
                    <a:p>
                      <a:pPr algn="ctr"/>
                      <a:endParaRPr lang="en-GB" sz="1400" dirty="0"/>
                    </a:p>
                  </a:txBody>
                  <a:tcPr>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1" action="ppaction://hlinksldjump"/>
                        </a:rPr>
                        <a:t>Nonchronological report</a:t>
                      </a:r>
                      <a:endParaRPr lang="en-GB" sz="1400" dirty="0"/>
                    </a:p>
                    <a:p>
                      <a:pPr algn="ctr"/>
                      <a:endParaRPr lang="en-GB" sz="1400" dirty="0"/>
                    </a:p>
                  </a:txBody>
                  <a:tcPr>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2" action="ppaction://hlinksldjump"/>
                        </a:rPr>
                        <a:t>Nonchronological report</a:t>
                      </a:r>
                      <a:endParaRPr lang="en-GB" sz="1400" dirty="0"/>
                    </a:p>
                    <a:p>
                      <a:pPr algn="ctr"/>
                      <a:endParaRPr lang="en-GB" sz="1400" dirty="0"/>
                    </a:p>
                  </a:txBody>
                  <a:tcPr>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3" action="ppaction://hlinksldjump"/>
                        </a:rPr>
                        <a:t>Nonchronological report</a:t>
                      </a:r>
                      <a:endParaRPr lang="en-GB" sz="1400" dirty="0"/>
                    </a:p>
                    <a:p>
                      <a:pPr algn="ctr"/>
                      <a:endParaRPr lang="en-GB" sz="1400" dirty="0"/>
                    </a:p>
                  </a:txBody>
                  <a:tcPr>
                    <a:solidFill>
                      <a:schemeClr val="accent6">
                        <a:lumMod val="20000"/>
                        <a:lumOff val="80000"/>
                      </a:schemeClr>
                    </a:solidFill>
                  </a:tcPr>
                </a:tc>
                <a:extLst>
                  <a:ext uri="{0D108BD9-81ED-4DB2-BD59-A6C34878D82A}">
                    <a16:rowId xmlns:a16="http://schemas.microsoft.com/office/drawing/2014/main" val="3461287378"/>
                  </a:ext>
                </a:extLst>
              </a:tr>
              <a:tr h="680962">
                <a:tc>
                  <a:txBody>
                    <a:bodyPr/>
                    <a:lstStyle/>
                    <a:p>
                      <a:pPr algn="ctr"/>
                      <a:r>
                        <a:rPr lang="en-GB" sz="3200" b="1" dirty="0"/>
                        <a:t>Letter</a:t>
                      </a:r>
                      <a:endParaRPr lang="en-GB" sz="1400" b="1" dirty="0"/>
                    </a:p>
                  </a:txBody>
                  <a:tcPr/>
                </a:tc>
                <a:tc>
                  <a:txBody>
                    <a:bodyPr/>
                    <a:lstStyle/>
                    <a:p>
                      <a:pPr algn="ctr"/>
                      <a:endParaRPr lang="en-GB" sz="1400" dirty="0"/>
                    </a:p>
                  </a:txBody>
                  <a:tcPr>
                    <a:solidFill>
                      <a:schemeClr val="accent3">
                        <a:lumMod val="20000"/>
                        <a:lumOff val="80000"/>
                      </a:schemeClr>
                    </a:solidFill>
                  </a:tcPr>
                </a:tc>
                <a:tc>
                  <a:txBody>
                    <a:bodyPr/>
                    <a:lstStyle/>
                    <a:p>
                      <a:pPr algn="ctr"/>
                      <a:endParaRPr lang="en-GB" sz="1400" dirty="0"/>
                    </a:p>
                  </a:txBody>
                  <a:tcPr>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hlinkClick r:id="rId10" action="ppaction://hlinksldjump"/>
                        </a:rPr>
                        <a:t>Features of a letter</a:t>
                      </a:r>
                      <a:endParaRPr lang="en-GB" sz="1400" dirty="0"/>
                    </a:p>
                    <a:p>
                      <a:pPr algn="ctr"/>
                      <a:endParaRPr lang="en-GB" sz="1400" dirty="0"/>
                    </a:p>
                  </a:txBody>
                  <a:tcPr>
                    <a:solidFill>
                      <a:schemeClr val="accent6">
                        <a:lumMod val="60000"/>
                        <a:lumOff val="40000"/>
                      </a:schemeClr>
                    </a:solidFill>
                  </a:tcPr>
                </a:tc>
                <a:tc>
                  <a:txBody>
                    <a:bodyPr/>
                    <a:lstStyle/>
                    <a:p>
                      <a:pPr algn="ctr"/>
                      <a:r>
                        <a:rPr lang="en-GB" sz="1400" dirty="0">
                          <a:hlinkClick r:id="rId11" action="ppaction://hlinksldjump"/>
                        </a:rPr>
                        <a:t>Letter</a:t>
                      </a:r>
                      <a:endParaRPr lang="en-GB" sz="1400" dirty="0"/>
                    </a:p>
                  </a:txBody>
                  <a:tcPr>
                    <a:solidFill>
                      <a:schemeClr val="accent6">
                        <a:lumMod val="60000"/>
                        <a:lumOff val="40000"/>
                      </a:schemeClr>
                    </a:solidFill>
                  </a:tcPr>
                </a:tc>
                <a:tc>
                  <a:txBody>
                    <a:bodyPr/>
                    <a:lstStyle/>
                    <a:p>
                      <a:pPr algn="ctr"/>
                      <a:r>
                        <a:rPr lang="en-GB" sz="1400" dirty="0">
                          <a:hlinkClick r:id="rId12" action="ppaction://hlinksldjump"/>
                        </a:rPr>
                        <a:t>Letter</a:t>
                      </a:r>
                    </a:p>
                    <a:p>
                      <a:pPr algn="ctr"/>
                      <a:r>
                        <a:rPr lang="en-GB" sz="1400" dirty="0">
                          <a:hlinkClick r:id="rId12" action="ppaction://hlinksldjump"/>
                        </a:rPr>
                        <a:t>Direct address</a:t>
                      </a:r>
                      <a:endParaRPr lang="en-GB" sz="1400" dirty="0"/>
                    </a:p>
                  </a:txBody>
                  <a:tcPr>
                    <a:solidFill>
                      <a:schemeClr val="accent6">
                        <a:lumMod val="40000"/>
                        <a:lumOff val="60000"/>
                      </a:schemeClr>
                    </a:solidFill>
                  </a:tcPr>
                </a:tc>
                <a:tc>
                  <a:txBody>
                    <a:bodyPr/>
                    <a:lstStyle/>
                    <a:p>
                      <a:pPr algn="ctr"/>
                      <a:r>
                        <a:rPr lang="en-GB" sz="1400" dirty="0">
                          <a:hlinkClick r:id="rId13" action="ppaction://hlinksldjump"/>
                        </a:rPr>
                        <a:t>Letter</a:t>
                      </a:r>
                    </a:p>
                    <a:p>
                      <a:pPr algn="ctr"/>
                      <a:r>
                        <a:rPr lang="en-GB" sz="1400" dirty="0">
                          <a:hlinkClick r:id="rId13" action="ppaction://hlinksldjump"/>
                        </a:rPr>
                        <a:t>Direct address</a:t>
                      </a:r>
                      <a:endParaRPr lang="en-GB" sz="1400" dirty="0"/>
                    </a:p>
                  </a:txBody>
                  <a:tcPr>
                    <a:solidFill>
                      <a:schemeClr val="accent6">
                        <a:lumMod val="20000"/>
                        <a:lumOff val="80000"/>
                      </a:schemeClr>
                    </a:solidFill>
                  </a:tcPr>
                </a:tc>
                <a:extLst>
                  <a:ext uri="{0D108BD9-81ED-4DB2-BD59-A6C34878D82A}">
                    <a16:rowId xmlns:a16="http://schemas.microsoft.com/office/drawing/2014/main" val="3392922798"/>
                  </a:ext>
                </a:extLst>
              </a:tr>
            </a:tbl>
          </a:graphicData>
        </a:graphic>
      </p:graphicFrame>
    </p:spTree>
    <p:extLst>
      <p:ext uri="{BB962C8B-B14F-4D97-AF65-F5344CB8AC3E}">
        <p14:creationId xmlns:p14="http://schemas.microsoft.com/office/powerpoint/2010/main" val="395381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omputer screen&#10;&#10;AI-generated content may be incorrect.">
            <a:extLst>
              <a:ext uri="{FF2B5EF4-FFF2-40B4-BE49-F238E27FC236}">
                <a16:creationId xmlns:a16="http://schemas.microsoft.com/office/drawing/2014/main" id="{F4E27D0E-3B8D-40CA-BAA8-E5847715CC40}"/>
              </a:ext>
            </a:extLst>
          </p:cNvPr>
          <p:cNvPicPr/>
          <p:nvPr/>
        </p:nvPicPr>
        <p:blipFill>
          <a:blip r:embed="rId2">
            <a:extLst>
              <a:ext uri="{28A0092B-C50C-407E-A947-70E740481C1C}">
                <a14:useLocalDpi xmlns:a14="http://schemas.microsoft.com/office/drawing/2010/main" val="0"/>
              </a:ext>
            </a:extLst>
          </a:blip>
          <a:stretch>
            <a:fillRect/>
          </a:stretch>
        </p:blipFill>
        <p:spPr>
          <a:xfrm>
            <a:off x="5272088" y="417550"/>
            <a:ext cx="6816893" cy="6011825"/>
          </a:xfrm>
          <a:prstGeom prst="rect">
            <a:avLst/>
          </a:prstGeom>
          <a:ln w="12700">
            <a:solidFill>
              <a:schemeClr val="tx1"/>
            </a:solidFill>
          </a:ln>
        </p:spPr>
      </p:pic>
      <p:pic>
        <p:nvPicPr>
          <p:cNvPr id="3" name="Picture 2">
            <a:extLst>
              <a:ext uri="{FF2B5EF4-FFF2-40B4-BE49-F238E27FC236}">
                <a16:creationId xmlns:a16="http://schemas.microsoft.com/office/drawing/2014/main" id="{3A062C06-6B8A-400D-8F05-D9A48F2A258C}"/>
              </a:ext>
            </a:extLst>
          </p:cNvPr>
          <p:cNvPicPr>
            <a:picLocks noChangeAspect="1"/>
          </p:cNvPicPr>
          <p:nvPr/>
        </p:nvPicPr>
        <p:blipFill>
          <a:blip r:embed="rId3"/>
          <a:stretch>
            <a:fillRect/>
          </a:stretch>
        </p:blipFill>
        <p:spPr>
          <a:xfrm>
            <a:off x="1359880" y="417550"/>
            <a:ext cx="1509930" cy="1537383"/>
          </a:xfrm>
          <a:prstGeom prst="rect">
            <a:avLst/>
          </a:prstGeom>
        </p:spPr>
      </p:pic>
      <p:graphicFrame>
        <p:nvGraphicFramePr>
          <p:cNvPr id="10" name="Table 9">
            <a:extLst>
              <a:ext uri="{FF2B5EF4-FFF2-40B4-BE49-F238E27FC236}">
                <a16:creationId xmlns:a16="http://schemas.microsoft.com/office/drawing/2014/main" id="{DD5566F9-70D3-455E-844F-281EF8B7FCCE}"/>
              </a:ext>
            </a:extLst>
          </p:cNvPr>
          <p:cNvGraphicFramePr>
            <a:graphicFrameLocks noGrp="1"/>
          </p:cNvGraphicFramePr>
          <p:nvPr>
            <p:extLst>
              <p:ext uri="{D42A27DB-BD31-4B8C-83A1-F6EECF244321}">
                <p14:modId xmlns:p14="http://schemas.microsoft.com/office/powerpoint/2010/main" val="2485162869"/>
              </p:ext>
            </p:extLst>
          </p:nvPr>
        </p:nvGraphicFramePr>
        <p:xfrm>
          <a:off x="417344" y="2675731"/>
          <a:ext cx="3683169" cy="1139032"/>
        </p:xfrm>
        <a:graphic>
          <a:graphicData uri="http://schemas.openxmlformats.org/drawingml/2006/table">
            <a:tbl>
              <a:tblPr firstRow="1" firstCol="1" bandRow="1"/>
              <a:tblGrid>
                <a:gridCol w="1855004">
                  <a:extLst>
                    <a:ext uri="{9D8B030D-6E8A-4147-A177-3AD203B41FA5}">
                      <a16:colId xmlns:a16="http://schemas.microsoft.com/office/drawing/2014/main" val="2662773377"/>
                    </a:ext>
                  </a:extLst>
                </a:gridCol>
                <a:gridCol w="1828165">
                  <a:extLst>
                    <a:ext uri="{9D8B030D-6E8A-4147-A177-3AD203B41FA5}">
                      <a16:colId xmlns:a16="http://schemas.microsoft.com/office/drawing/2014/main" val="621662321"/>
                    </a:ext>
                  </a:extLst>
                </a:gridCol>
              </a:tblGrid>
              <a:tr h="462280">
                <a:tc gridSpan="2">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838119620"/>
                  </a:ext>
                </a:extLst>
              </a:tr>
              <a:tr h="676752">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885735628"/>
                  </a:ext>
                </a:extLst>
              </a:tr>
            </a:tbl>
          </a:graphicData>
        </a:graphic>
      </p:graphicFrame>
      <p:graphicFrame>
        <p:nvGraphicFramePr>
          <p:cNvPr id="11" name="Table 10">
            <a:extLst>
              <a:ext uri="{FF2B5EF4-FFF2-40B4-BE49-F238E27FC236}">
                <a16:creationId xmlns:a16="http://schemas.microsoft.com/office/drawing/2014/main" id="{92CABF36-16E2-4FEA-9FF2-FD671DB292EF}"/>
              </a:ext>
            </a:extLst>
          </p:cNvPr>
          <p:cNvGraphicFramePr>
            <a:graphicFrameLocks noGrp="1"/>
          </p:cNvGraphicFramePr>
          <p:nvPr>
            <p:extLst>
              <p:ext uri="{D42A27DB-BD31-4B8C-83A1-F6EECF244321}">
                <p14:modId xmlns:p14="http://schemas.microsoft.com/office/powerpoint/2010/main" val="4163801020"/>
              </p:ext>
            </p:extLst>
          </p:nvPr>
        </p:nvGraphicFramePr>
        <p:xfrm>
          <a:off x="323814" y="4535561"/>
          <a:ext cx="4676811" cy="1149911"/>
        </p:xfrm>
        <a:graphic>
          <a:graphicData uri="http://schemas.openxmlformats.org/drawingml/2006/table">
            <a:tbl>
              <a:tblPr firstRow="1" firstCol="1" bandRow="1"/>
              <a:tblGrid>
                <a:gridCol w="1276386">
                  <a:extLst>
                    <a:ext uri="{9D8B030D-6E8A-4147-A177-3AD203B41FA5}">
                      <a16:colId xmlns:a16="http://schemas.microsoft.com/office/drawing/2014/main" val="499353120"/>
                    </a:ext>
                  </a:extLst>
                </a:gridCol>
                <a:gridCol w="1543050">
                  <a:extLst>
                    <a:ext uri="{9D8B030D-6E8A-4147-A177-3AD203B41FA5}">
                      <a16:colId xmlns:a16="http://schemas.microsoft.com/office/drawing/2014/main" val="656761092"/>
                    </a:ext>
                  </a:extLst>
                </a:gridCol>
                <a:gridCol w="1857375">
                  <a:extLst>
                    <a:ext uri="{9D8B030D-6E8A-4147-A177-3AD203B41FA5}">
                      <a16:colId xmlns:a16="http://schemas.microsoft.com/office/drawing/2014/main" val="189139986"/>
                    </a:ext>
                  </a:extLst>
                </a:gridCol>
              </a:tblGrid>
              <a:tr h="378767">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8611744"/>
                  </a:ext>
                </a:extLst>
              </a:tr>
              <a:tr h="760265">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1389308626"/>
                  </a:ext>
                </a:extLst>
              </a:tr>
            </a:tbl>
          </a:graphicData>
        </a:graphic>
      </p:graphicFrame>
      <p:sp>
        <p:nvSpPr>
          <p:cNvPr id="4" name="Arrow: Up 3">
            <a:hlinkClick r:id="rId4" action="ppaction://hlinksldjump"/>
            <a:extLst>
              <a:ext uri="{FF2B5EF4-FFF2-40B4-BE49-F238E27FC236}">
                <a16:creationId xmlns:a16="http://schemas.microsoft.com/office/drawing/2014/main" id="{B29E3513-870C-45B5-A50B-DB1A19493285}"/>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32003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63C8F6F-8C55-4D5F-B14B-54C02056F50A}"/>
              </a:ext>
            </a:extLst>
          </p:cNvPr>
          <p:cNvGraphicFramePr>
            <a:graphicFrameLocks noGrp="1"/>
          </p:cNvGraphicFramePr>
          <p:nvPr>
            <p:extLst>
              <p:ext uri="{D42A27DB-BD31-4B8C-83A1-F6EECF244321}">
                <p14:modId xmlns:p14="http://schemas.microsoft.com/office/powerpoint/2010/main" val="3028431552"/>
              </p:ext>
            </p:extLst>
          </p:nvPr>
        </p:nvGraphicFramePr>
        <p:xfrm>
          <a:off x="0" y="0"/>
          <a:ext cx="12191998" cy="6554625"/>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648345">
                <a:tc>
                  <a:txBody>
                    <a:bodyPr/>
                    <a:lstStyle/>
                    <a:p>
                      <a:pPr algn="ctr"/>
                      <a:r>
                        <a:rPr lang="en-GB" sz="2800" dirty="0"/>
                        <a:t>Year 1</a:t>
                      </a:r>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682914">
                <a:tc>
                  <a:txBody>
                    <a:bodyPr/>
                    <a:lstStyle/>
                    <a:p>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sentences linked to Narrative</a:t>
                      </a:r>
                      <a:endParaRPr lang="en-GB" sz="1200" i="1" dirty="0">
                        <a:solidFill>
                          <a:schemeClr val="accent6">
                            <a:lumMod val="50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a:t>
                      </a:r>
                      <a:r>
                        <a:rPr lang="en-GB" sz="1200" dirty="0"/>
                        <a:t>Sentences linked to recount</a:t>
                      </a:r>
                    </a:p>
                    <a:p>
                      <a:pPr algn="ctr">
                        <a:lnSpc>
                          <a:spcPct val="107000"/>
                        </a:lnSpc>
                        <a:spcAft>
                          <a:spcPts val="0"/>
                        </a:spcAft>
                      </a:pP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sentences linked to Narrative</a:t>
                      </a:r>
                      <a:endParaRPr lang="en-GB" sz="1200" i="1" dirty="0">
                        <a:solidFill>
                          <a:schemeClr val="accent6">
                            <a:lumMod val="50000"/>
                          </a:schemeClr>
                        </a:solidFill>
                      </a:endParaRPr>
                    </a:p>
                    <a:p>
                      <a:pPr algn="ctr">
                        <a:lnSpc>
                          <a:spcPct val="107000"/>
                        </a:lnSpc>
                        <a:spcAft>
                          <a:spcPts val="0"/>
                        </a:spcAft>
                      </a:pP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a:t>
                      </a:r>
                      <a:r>
                        <a:rPr lang="en-GB" sz="1200" dirty="0"/>
                        <a:t>Factual sentences linked to a nonchronological report</a:t>
                      </a:r>
                    </a:p>
                  </a:txBody>
                  <a:tcPr marL="68580" marR="68580" marT="0" marB="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sentences linked to Narrative</a:t>
                      </a:r>
                      <a:endParaRPr lang="en-GB"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Weeks 1-3 character description.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rPr>
                        <a:t>4-6 </a:t>
                      </a:r>
                      <a:r>
                        <a:rPr lang="en-GB" sz="1200" dirty="0"/>
                        <a:t>Sentences linked to recount</a:t>
                      </a:r>
                      <a:endParaRPr lang="en-GB" sz="1200" i="1" dirty="0">
                        <a:solidFill>
                          <a:schemeClr val="accent6">
                            <a:lumMod val="50000"/>
                          </a:schemeClr>
                        </a:solidFill>
                      </a:endParaRPr>
                    </a:p>
                    <a:p>
                      <a:pPr algn="ctr"/>
                      <a:endParaRPr lang="en-GB" sz="1200" dirty="0"/>
                    </a:p>
                  </a:txBody>
                  <a:tcPr/>
                </a:tc>
                <a:extLst>
                  <a:ext uri="{0D108BD9-81ED-4DB2-BD59-A6C34878D82A}">
                    <a16:rowId xmlns:a16="http://schemas.microsoft.com/office/drawing/2014/main" val="2700812855"/>
                  </a:ext>
                </a:extLst>
              </a:tr>
              <a:tr h="1402860">
                <a:tc>
                  <a:txBody>
                    <a:bodyPr/>
                    <a:lstStyle/>
                    <a:p>
                      <a:r>
                        <a:rPr lang="en-GB" dirty="0"/>
                        <a:t>Punctuation and grammar</a:t>
                      </a: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i="1" kern="1200" dirty="0">
                          <a:solidFill>
                            <a:schemeClr val="accent6">
                              <a:lumMod val="75000"/>
                            </a:schemeClr>
                          </a:solidFill>
                          <a:effectLst/>
                          <a:latin typeface="+mn-lt"/>
                          <a:ea typeface="+mn-ea"/>
                          <a:cs typeface="+mn-cs"/>
                        </a:rPr>
                        <a:t>Assess individual letter formation. Identify errors. Address those found.</a:t>
                      </a:r>
                      <a:endParaRPr lang="en-GB" sz="2800" b="1" i="1" dirty="0">
                        <a:solidFill>
                          <a:schemeClr val="accent6">
                            <a:lumMod val="75000"/>
                          </a:schemeClr>
                        </a:solidFill>
                      </a:endParaRPr>
                    </a:p>
                  </a:txBody>
                  <a:tcPr/>
                </a:tc>
                <a:tc>
                  <a:txBody>
                    <a:bodyPr/>
                    <a:lstStyle/>
                    <a:p>
                      <a:pPr>
                        <a:lnSpc>
                          <a:spcPct val="107000"/>
                        </a:lnSpc>
                        <a:spcAft>
                          <a:spcPts val="0"/>
                        </a:spcAft>
                      </a:pPr>
                      <a:r>
                        <a:rPr lang="en-GB" sz="1800" b="1" kern="0" dirty="0">
                          <a:solidFill>
                            <a:schemeClr val="accent6">
                              <a:lumMod val="60000"/>
                              <a:lumOff val="40000"/>
                            </a:schemeClr>
                          </a:solidFill>
                          <a:effectLst/>
                          <a:latin typeface="Calibri" panose="020F0502020204030204" pitchFamily="34" charset="0"/>
                          <a:ea typeface="Times New Roman" panose="02020603050405020304" pitchFamily="18" charset="0"/>
                          <a:cs typeface="Calibri" panose="020F0502020204030204" pitchFamily="34" charset="0"/>
                        </a:rPr>
                        <a:t>Spaces are evident between words.</a:t>
                      </a:r>
                    </a:p>
                    <a:p>
                      <a:pPr>
                        <a:lnSpc>
                          <a:spcPct val="107000"/>
                        </a:lnSpc>
                        <a:spcAft>
                          <a:spcPts val="0"/>
                        </a:spcAft>
                      </a:pPr>
                      <a:endParaRPr lang="en-GB" sz="1800" b="1" kern="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800" b="1" i="0" kern="100" dirty="0">
                          <a:solidFill>
                            <a:schemeClr val="accent6">
                              <a:lumMod val="75000"/>
                            </a:schemeClr>
                          </a:solidFill>
                          <a:effectLst/>
                          <a:latin typeface="Calibri" panose="020F0502020204030204" pitchFamily="34" charset="0"/>
                          <a:ea typeface="Calibri" panose="020F0502020204030204" pitchFamily="34" charset="0"/>
                          <a:cs typeface="Calibri" panose="020F0502020204030204" pitchFamily="34" charset="0"/>
                        </a:rPr>
                        <a:t>Use of full stops and capital letters to begin sentences are evident mostly.</a:t>
                      </a:r>
                      <a:endParaRPr lang="en-GB" sz="1800" b="1" i="0"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nSpc>
                          <a:spcPct val="107000"/>
                        </a:lnSpc>
                        <a:spcAft>
                          <a:spcPts val="0"/>
                        </a:spcAft>
                      </a:pPr>
                      <a:r>
                        <a:rPr lang="en-GB" sz="2400" b="1" i="0" kern="100" dirty="0">
                          <a:solidFill>
                            <a:schemeClr val="accent6">
                              <a:lumMod val="60000"/>
                              <a:lumOff val="40000"/>
                            </a:schemeClr>
                          </a:solidFill>
                          <a:effectLst/>
                          <a:latin typeface="Calibri" panose="020F0502020204030204" pitchFamily="34" charset="0"/>
                          <a:ea typeface="Calibri" panose="020F0502020204030204" pitchFamily="34" charset="0"/>
                          <a:cs typeface="Calibri" panose="020F0502020204030204" pitchFamily="34" charset="0"/>
                        </a:rPr>
                        <a:t>Accurate use of full stops and capital letters to begin sentences.</a:t>
                      </a:r>
                    </a:p>
                    <a:p>
                      <a:pPr>
                        <a:lnSpc>
                          <a:spcPct val="107000"/>
                        </a:lnSpc>
                        <a:spcAft>
                          <a:spcPts val="0"/>
                        </a:spcAft>
                      </a:pPr>
                      <a:endParaRPr lang="en-GB" sz="2400" b="1" i="1" kern="100" dirty="0">
                        <a:solidFill>
                          <a:schemeClr val="accent6">
                            <a:lumMod val="75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2400" b="1" i="0" kern="0" dirty="0">
                          <a:solidFill>
                            <a:schemeClr val="accent6">
                              <a:lumMod val="75000"/>
                            </a:schemeClr>
                          </a:solidFill>
                          <a:effectLst/>
                          <a:latin typeface="Calibri" panose="020F0502020204030204" pitchFamily="34" charset="0"/>
                          <a:ea typeface="Times New Roman" panose="02020603050405020304" pitchFamily="18" charset="0"/>
                          <a:cs typeface="Calibri" panose="020F0502020204030204" pitchFamily="34" charset="0"/>
                        </a:rPr>
                        <a:t>Conjunction 'and' is used to join two clauses.</a:t>
                      </a:r>
                      <a:endParaRPr lang="en-GB" sz="2400" b="1" i="0"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endParaRPr lang="en-GB" sz="1400" b="1" i="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GB" dirty="0"/>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accent6">
                              <a:lumMod val="60000"/>
                              <a:lumOff val="40000"/>
                            </a:schemeClr>
                          </a:solidFill>
                          <a:effectLst/>
                          <a:latin typeface="+mn-lt"/>
                          <a:ea typeface="+mn-ea"/>
                          <a:cs typeface="+mn-cs"/>
                        </a:rPr>
                        <a:t>Conjunction 'and' is used to join two clauses.</a:t>
                      </a:r>
                    </a:p>
                    <a:p>
                      <a:endParaRPr lang="en-GB" sz="1600" b="1" kern="1200" dirty="0">
                        <a:solidFill>
                          <a:schemeClr val="accent6">
                            <a:lumMod val="75000"/>
                          </a:schemeClr>
                        </a:solidFill>
                        <a:effectLst/>
                        <a:latin typeface="+mn-lt"/>
                        <a:ea typeface="+mn-ea"/>
                        <a:cs typeface="+mn-cs"/>
                      </a:endParaRPr>
                    </a:p>
                    <a:p>
                      <a:r>
                        <a:rPr lang="en-GB" sz="1600" b="1" kern="1200" dirty="0">
                          <a:solidFill>
                            <a:schemeClr val="accent6">
                              <a:lumMod val="75000"/>
                            </a:schemeClr>
                          </a:solidFill>
                          <a:effectLst/>
                          <a:latin typeface="+mn-lt"/>
                          <a:ea typeface="+mn-ea"/>
                          <a:cs typeface="+mn-cs"/>
                        </a:rPr>
                        <a:t>Capital letters are used to start sentences for the pronoun 'I' and for proper nouns</a:t>
                      </a:r>
                    </a:p>
                    <a:p>
                      <a:endParaRPr lang="en-GB" sz="1600" b="1" kern="1200" dirty="0">
                        <a:solidFill>
                          <a:schemeClr val="accent6">
                            <a:lumMod val="75000"/>
                          </a:schemeClr>
                        </a:solidFill>
                        <a:effectLst/>
                        <a:latin typeface="+mn-lt"/>
                        <a:ea typeface="+mn-ea"/>
                        <a:cs typeface="+mn-cs"/>
                      </a:endParaRPr>
                    </a:p>
                    <a:p>
                      <a:r>
                        <a:rPr lang="en-GB" sz="1600" b="1" kern="1200" dirty="0">
                          <a:solidFill>
                            <a:schemeClr val="accent6">
                              <a:lumMod val="75000"/>
                            </a:schemeClr>
                          </a:solidFill>
                          <a:effectLst/>
                          <a:latin typeface="+mn-lt"/>
                          <a:ea typeface="+mn-ea"/>
                          <a:cs typeface="+mn-cs"/>
                        </a:rPr>
                        <a:t>Use ? and ! in some independent pieces of writing accurately. </a:t>
                      </a:r>
                    </a:p>
                    <a:p>
                      <a:endParaRPr lang="en-GB" sz="1600" b="1" kern="1200" dirty="0">
                        <a:solidFill>
                          <a:schemeClr val="accent6">
                            <a:lumMod val="75000"/>
                          </a:schemeClr>
                        </a:solidFill>
                        <a:effectLst/>
                        <a:latin typeface="+mn-lt"/>
                        <a:ea typeface="+mn-ea"/>
                        <a:cs typeface="+mn-cs"/>
                      </a:endParaRPr>
                    </a:p>
                    <a:p>
                      <a:r>
                        <a:rPr lang="en-GB" sz="1600" b="1" kern="1200" dirty="0">
                          <a:solidFill>
                            <a:schemeClr val="accent6">
                              <a:lumMod val="75000"/>
                            </a:schemeClr>
                          </a:solidFill>
                          <a:effectLst/>
                          <a:latin typeface="+mn-lt"/>
                          <a:ea typeface="+mn-ea"/>
                          <a:cs typeface="+mn-cs"/>
                        </a:rPr>
                        <a:t>Sentences contain up to 3 clauses. Sentence run-ons are rare. </a:t>
                      </a:r>
                    </a:p>
                    <a:p>
                      <a:endParaRPr lang="en-GB" sz="1050" b="1" dirty="0">
                        <a:solidFill>
                          <a:schemeClr val="accent6">
                            <a:lumMod val="75000"/>
                          </a:schemeClr>
                        </a:solidFill>
                      </a:endParaRPr>
                    </a:p>
                    <a:p>
                      <a:endParaRPr lang="en-GB" sz="1050" b="1" dirty="0">
                        <a:solidFill>
                          <a:schemeClr val="accent6">
                            <a:lumMod val="75000"/>
                          </a:schemeClr>
                        </a:solidFill>
                      </a:endParaRPr>
                    </a:p>
                    <a:p>
                      <a:endParaRPr lang="en-GB" sz="1050" b="1" dirty="0">
                        <a:solidFill>
                          <a:schemeClr val="accent6">
                            <a:lumMod val="75000"/>
                          </a:schemeClr>
                        </a:solidFill>
                      </a:endParaRPr>
                    </a:p>
                  </a:txBody>
                  <a:tcPr/>
                </a:tc>
                <a:tc hMerge="1">
                  <a:txBody>
                    <a:bodyPr/>
                    <a:lstStyle/>
                    <a:p>
                      <a:endParaRPr lang="en-GB" dirty="0"/>
                    </a:p>
                  </a:txBody>
                  <a:tcPr/>
                </a:tc>
                <a:extLst>
                  <a:ext uri="{0D108BD9-81ED-4DB2-BD59-A6C34878D82A}">
                    <a16:rowId xmlns:a16="http://schemas.microsoft.com/office/drawing/2014/main" val="3890055152"/>
                  </a:ext>
                </a:extLst>
              </a:tr>
              <a:tr h="1402860">
                <a:tc>
                  <a:txBody>
                    <a:bodyPr/>
                    <a:lstStyle/>
                    <a:p>
                      <a:r>
                        <a:rPr lang="en-GB" dirty="0"/>
                        <a:t>Composition</a:t>
                      </a:r>
                    </a:p>
                  </a:txBody>
                  <a:tcPr/>
                </a:tc>
                <a:tc vMerge="1">
                  <a:txBody>
                    <a:bodyPr/>
                    <a:lstStyle/>
                    <a:p>
                      <a:endParaRPr lang="en-GB" dirty="0"/>
                    </a:p>
                  </a:txBody>
                  <a:tcPr/>
                </a:tc>
                <a:tc>
                  <a:txBody>
                    <a:bodyPr/>
                    <a:lstStyle/>
                    <a:p>
                      <a:pPr algn="ctr">
                        <a:lnSpc>
                          <a:spcPct val="107000"/>
                        </a:lnSpc>
                        <a:spcAft>
                          <a:spcPts val="0"/>
                        </a:spcAft>
                      </a:pPr>
                      <a:r>
                        <a:rPr lang="en-GB" sz="1600" kern="1200" dirty="0">
                          <a:solidFill>
                            <a:schemeClr val="dk1"/>
                          </a:solidFill>
                          <a:effectLst/>
                          <a:latin typeface="+mn-lt"/>
                          <a:ea typeface="+mn-ea"/>
                          <a:cs typeface="+mn-cs"/>
                        </a:rPr>
                        <a:t>Evidence of 2-3 short sequenced sentences, (not dictated).</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600" kern="0" dirty="0">
                          <a:effectLst/>
                          <a:latin typeface="Calibri" panose="020F0502020204030204" pitchFamily="34" charset="0"/>
                          <a:ea typeface="Times New Roman" panose="02020603050405020304" pitchFamily="18" charset="0"/>
                          <a:cs typeface="Calibri" panose="020F0502020204030204" pitchFamily="34" charset="0"/>
                        </a:rPr>
                        <a:t>Evidence of 3-4 short sequenced sentences, (not dictated).</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GB" dirty="0"/>
                    </a:p>
                  </a:txBody>
                  <a:tcPr/>
                </a:tc>
                <a:tc gridSpan="2">
                  <a:txBody>
                    <a:bodyPr/>
                    <a:lstStyle/>
                    <a:p>
                      <a:pPr algn="ctr"/>
                      <a:r>
                        <a:rPr lang="en-GB" sz="1600" kern="1200" dirty="0">
                          <a:solidFill>
                            <a:schemeClr val="dk1"/>
                          </a:solidFill>
                          <a:effectLst/>
                          <a:latin typeface="+mn-lt"/>
                          <a:ea typeface="+mn-ea"/>
                          <a:cs typeface="+mn-cs"/>
                        </a:rPr>
                        <a:t>Children are able to independently compose and write a series of sentences (4-5) to form short narratives.</a:t>
                      </a:r>
                      <a:endParaRPr lang="en-GB" sz="1600" dirty="0"/>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4" name="Arrow: Up 3">
            <a:hlinkClick r:id="rId2" action="ppaction://hlinksldjump"/>
            <a:extLst>
              <a:ext uri="{FF2B5EF4-FFF2-40B4-BE49-F238E27FC236}">
                <a16:creationId xmlns:a16="http://schemas.microsoft.com/office/drawing/2014/main" id="{A9FC3E7D-CBB9-438A-A5FA-343804D6245E}"/>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3971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rrell Newfold Community Primary - Year 2">
            <a:extLst>
              <a:ext uri="{FF2B5EF4-FFF2-40B4-BE49-F238E27FC236}">
                <a16:creationId xmlns:a16="http://schemas.microsoft.com/office/drawing/2014/main" id="{1FF2529B-7750-4A80-97AD-81FD318C7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6994" y="247476"/>
            <a:ext cx="1718602" cy="174984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34EC2F0-FE44-4574-9CD1-42B7E3CB9C07}"/>
              </a:ext>
            </a:extLst>
          </p:cNvPr>
          <p:cNvPicPr/>
          <p:nvPr/>
        </p:nvPicPr>
        <p:blipFill rotWithShape="1">
          <a:blip r:embed="rId3">
            <a:extLst>
              <a:ext uri="{28A0092B-C50C-407E-A947-70E740481C1C}">
                <a14:useLocalDpi xmlns:a14="http://schemas.microsoft.com/office/drawing/2010/main" val="0"/>
              </a:ext>
            </a:extLst>
          </a:blip>
          <a:srcRect t="55771"/>
          <a:stretch/>
        </p:blipFill>
        <p:spPr>
          <a:xfrm>
            <a:off x="6583680" y="3457364"/>
            <a:ext cx="5249960" cy="3359225"/>
          </a:xfrm>
          <a:prstGeom prst="rect">
            <a:avLst/>
          </a:prstGeom>
          <a:ln w="12700">
            <a:solidFill>
              <a:schemeClr val="tx1"/>
            </a:solidFill>
          </a:ln>
        </p:spPr>
      </p:pic>
      <p:pic>
        <p:nvPicPr>
          <p:cNvPr id="4" name="Picture 3">
            <a:extLst>
              <a:ext uri="{FF2B5EF4-FFF2-40B4-BE49-F238E27FC236}">
                <a16:creationId xmlns:a16="http://schemas.microsoft.com/office/drawing/2014/main" id="{FAC50CE5-E2B8-4F33-A88B-4B475A904D79}"/>
              </a:ext>
            </a:extLst>
          </p:cNvPr>
          <p:cNvPicPr/>
          <p:nvPr/>
        </p:nvPicPr>
        <p:blipFill rotWithShape="1">
          <a:blip r:embed="rId3">
            <a:extLst>
              <a:ext uri="{28A0092B-C50C-407E-A947-70E740481C1C}">
                <a14:useLocalDpi xmlns:a14="http://schemas.microsoft.com/office/drawing/2010/main" val="0"/>
              </a:ext>
            </a:extLst>
          </a:blip>
          <a:srcRect b="63502"/>
          <a:stretch/>
        </p:blipFill>
        <p:spPr>
          <a:xfrm>
            <a:off x="6583680" y="41411"/>
            <a:ext cx="5249960" cy="3359226"/>
          </a:xfrm>
          <a:prstGeom prst="rect">
            <a:avLst/>
          </a:prstGeom>
          <a:ln w="12700">
            <a:solidFill>
              <a:schemeClr val="tx1"/>
            </a:solidFill>
          </a:ln>
        </p:spPr>
      </p:pic>
      <p:graphicFrame>
        <p:nvGraphicFramePr>
          <p:cNvPr id="7" name="Table 6">
            <a:extLst>
              <a:ext uri="{FF2B5EF4-FFF2-40B4-BE49-F238E27FC236}">
                <a16:creationId xmlns:a16="http://schemas.microsoft.com/office/drawing/2014/main" id="{2B5F218E-F293-4B6E-85A9-9466529050A2}"/>
              </a:ext>
            </a:extLst>
          </p:cNvPr>
          <p:cNvGraphicFramePr>
            <a:graphicFrameLocks noGrp="1"/>
          </p:cNvGraphicFramePr>
          <p:nvPr>
            <p:extLst>
              <p:ext uri="{D42A27DB-BD31-4B8C-83A1-F6EECF244321}">
                <p14:modId xmlns:p14="http://schemas.microsoft.com/office/powerpoint/2010/main" val="878803532"/>
              </p:ext>
            </p:extLst>
          </p:nvPr>
        </p:nvGraphicFramePr>
        <p:xfrm>
          <a:off x="417344" y="2675731"/>
          <a:ext cx="3683169" cy="1139032"/>
        </p:xfrm>
        <a:graphic>
          <a:graphicData uri="http://schemas.openxmlformats.org/drawingml/2006/table">
            <a:tbl>
              <a:tblPr firstRow="1" firstCol="1" bandRow="1"/>
              <a:tblGrid>
                <a:gridCol w="1855004">
                  <a:extLst>
                    <a:ext uri="{9D8B030D-6E8A-4147-A177-3AD203B41FA5}">
                      <a16:colId xmlns:a16="http://schemas.microsoft.com/office/drawing/2014/main" val="2662773377"/>
                    </a:ext>
                  </a:extLst>
                </a:gridCol>
                <a:gridCol w="1828165">
                  <a:extLst>
                    <a:ext uri="{9D8B030D-6E8A-4147-A177-3AD203B41FA5}">
                      <a16:colId xmlns:a16="http://schemas.microsoft.com/office/drawing/2014/main" val="621662321"/>
                    </a:ext>
                  </a:extLst>
                </a:gridCol>
              </a:tblGrid>
              <a:tr h="462280">
                <a:tc gridSpan="2">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838119620"/>
                  </a:ext>
                </a:extLst>
              </a:tr>
              <a:tr h="676752">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885735628"/>
                  </a:ext>
                </a:extLst>
              </a:tr>
            </a:tbl>
          </a:graphicData>
        </a:graphic>
      </p:graphicFrame>
      <p:graphicFrame>
        <p:nvGraphicFramePr>
          <p:cNvPr id="8" name="Table 7">
            <a:extLst>
              <a:ext uri="{FF2B5EF4-FFF2-40B4-BE49-F238E27FC236}">
                <a16:creationId xmlns:a16="http://schemas.microsoft.com/office/drawing/2014/main" id="{0ADAD474-85F5-4897-BAEA-9151AD86F9DE}"/>
              </a:ext>
            </a:extLst>
          </p:cNvPr>
          <p:cNvGraphicFramePr>
            <a:graphicFrameLocks noGrp="1"/>
          </p:cNvGraphicFramePr>
          <p:nvPr>
            <p:extLst>
              <p:ext uri="{D42A27DB-BD31-4B8C-83A1-F6EECF244321}">
                <p14:modId xmlns:p14="http://schemas.microsoft.com/office/powerpoint/2010/main" val="24289715"/>
              </p:ext>
            </p:extLst>
          </p:nvPr>
        </p:nvGraphicFramePr>
        <p:xfrm>
          <a:off x="184311" y="4318477"/>
          <a:ext cx="5157786" cy="1149911"/>
        </p:xfrm>
        <a:graphic>
          <a:graphicData uri="http://schemas.openxmlformats.org/drawingml/2006/table">
            <a:tbl>
              <a:tblPr firstRow="1" firstCol="1" bandRow="1"/>
              <a:tblGrid>
                <a:gridCol w="1719262">
                  <a:extLst>
                    <a:ext uri="{9D8B030D-6E8A-4147-A177-3AD203B41FA5}">
                      <a16:colId xmlns:a16="http://schemas.microsoft.com/office/drawing/2014/main" val="276321132"/>
                    </a:ext>
                  </a:extLst>
                </a:gridCol>
                <a:gridCol w="1719262">
                  <a:extLst>
                    <a:ext uri="{9D8B030D-6E8A-4147-A177-3AD203B41FA5}">
                      <a16:colId xmlns:a16="http://schemas.microsoft.com/office/drawing/2014/main" val="2968860684"/>
                    </a:ext>
                  </a:extLst>
                </a:gridCol>
                <a:gridCol w="1719262">
                  <a:extLst>
                    <a:ext uri="{9D8B030D-6E8A-4147-A177-3AD203B41FA5}">
                      <a16:colId xmlns:a16="http://schemas.microsoft.com/office/drawing/2014/main" val="728941324"/>
                    </a:ext>
                  </a:extLst>
                </a:gridCol>
              </a:tblGrid>
              <a:tr h="378767">
                <a:tc gridSpan="3">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12531367"/>
                  </a:ext>
                </a:extLst>
              </a:tr>
              <a:tr h="760265">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146677403"/>
                  </a:ext>
                </a:extLst>
              </a:tr>
            </a:tbl>
          </a:graphicData>
        </a:graphic>
      </p:graphicFrame>
      <p:sp>
        <p:nvSpPr>
          <p:cNvPr id="9" name="Arrow: Up 8">
            <a:hlinkClick r:id="rId4" action="ppaction://hlinksldjump"/>
            <a:extLst>
              <a:ext uri="{FF2B5EF4-FFF2-40B4-BE49-F238E27FC236}">
                <a16:creationId xmlns:a16="http://schemas.microsoft.com/office/drawing/2014/main" id="{FE0A0E29-A012-4D45-ADB2-724E642F24E6}"/>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0488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719C5B-2942-437C-A0FC-E2906D940E9C}"/>
              </a:ext>
            </a:extLst>
          </p:cNvPr>
          <p:cNvGraphicFramePr>
            <a:graphicFrameLocks noGrp="1"/>
          </p:cNvGraphicFramePr>
          <p:nvPr>
            <p:extLst>
              <p:ext uri="{D42A27DB-BD31-4B8C-83A1-F6EECF244321}">
                <p14:modId xmlns:p14="http://schemas.microsoft.com/office/powerpoint/2010/main" val="3217246272"/>
              </p:ext>
            </p:extLst>
          </p:nvPr>
        </p:nvGraphicFramePr>
        <p:xfrm>
          <a:off x="0" y="0"/>
          <a:ext cx="12191998" cy="6785886"/>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575806">
                <a:tc>
                  <a:txBody>
                    <a:bodyPr/>
                    <a:lstStyle/>
                    <a:p>
                      <a:pPr algn="ctr"/>
                      <a:r>
                        <a:rPr lang="en-GB" sz="2800" dirty="0"/>
                        <a:t>Year 2</a:t>
                      </a:r>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769012">
                <a:tc>
                  <a:txBody>
                    <a:bodyPr/>
                    <a:lstStyle/>
                    <a:p>
                      <a:endParaRPr lang="en-GB"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4-6 recounts</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section of a narrative</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4-6 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4-6 recounts</a:t>
                      </a:r>
                    </a:p>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section of a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4-6 nonchronological report</a:t>
                      </a:r>
                    </a:p>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4-6 recounts</a:t>
                      </a:r>
                    </a:p>
                    <a:p>
                      <a:endParaRPr lang="en-GB" sz="1100"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1-3  section of a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4-6 nonchronological report</a:t>
                      </a:r>
                    </a:p>
                  </a:txBody>
                  <a:tcPr/>
                </a:tc>
                <a:extLst>
                  <a:ext uri="{0D108BD9-81ED-4DB2-BD59-A6C34878D82A}">
                    <a16:rowId xmlns:a16="http://schemas.microsoft.com/office/drawing/2014/main" val="4026997647"/>
                  </a:ext>
                </a:extLst>
              </a:tr>
              <a:tr h="4067255">
                <a:tc>
                  <a:txBody>
                    <a:bodyPr/>
                    <a:lstStyle/>
                    <a:p>
                      <a:r>
                        <a:rPr lang="en-GB" dirty="0"/>
                        <a:t>Punctuation and grammar</a:t>
                      </a:r>
                    </a:p>
                  </a:txBody>
                  <a:tcPr/>
                </a:tc>
                <a:tc gridSpan="2">
                  <a:txBody>
                    <a:bodyPr/>
                    <a:lstStyle/>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Calibri" panose="020F0502020204030204" pitchFamily="34" charset="0"/>
                        </a:rPr>
                        <a:t>Accurate use of full stops to</a:t>
                      </a: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 prevent sentence ‘run </a:t>
                      </a:r>
                      <a:r>
                        <a:rPr lang="en-GB" sz="1600" b="1" kern="100" dirty="0" err="1">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ons</a:t>
                      </a: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kern="0" dirty="0">
                          <a:solidFill>
                            <a:schemeClr val="accent6">
                              <a:lumMod val="60000"/>
                              <a:lumOff val="40000"/>
                            </a:schemeClr>
                          </a:solidFill>
                          <a:effectLst/>
                          <a:latin typeface="Calibri" panose="020F0502020204030204" pitchFamily="34" charset="0"/>
                          <a:ea typeface="Times New Roman" panose="02020603050405020304" pitchFamily="18" charset="0"/>
                          <a:cs typeface="Arial" panose="020B0604020202020204" pitchFamily="34" charset="0"/>
                        </a:rPr>
                        <a:t>Capital letters to start sentences, pronoun 'I' and proper nouns</a:t>
                      </a: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0"/>
                        </a:spcAft>
                      </a:pPr>
                      <a:endParaRPr lang="en-GB" sz="1600" b="1"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conjunction and</a:t>
                      </a:r>
                    </a:p>
                    <a:p>
                      <a:pPr>
                        <a:lnSpc>
                          <a:spcPct val="107000"/>
                        </a:lnSpc>
                        <a:spcAft>
                          <a:spcPts val="0"/>
                        </a:spcAft>
                      </a:pPr>
                      <a:endParaRPr lang="en-GB" sz="1600" b="1"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conjunction but</a:t>
                      </a:r>
                    </a:p>
                    <a:p>
                      <a:pPr>
                        <a:lnSpc>
                          <a:spcPct val="107000"/>
                        </a:lnSpc>
                        <a:spcAft>
                          <a:spcPts val="0"/>
                        </a:spcAft>
                      </a:pPr>
                      <a:endParaRPr lang="en-GB" sz="1600" b="1"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Maintain past tense</a:t>
                      </a:r>
                    </a:p>
                  </a:txBody>
                  <a:tcPr marL="68580" marR="68580" marT="0" marB="0"/>
                </a:tc>
                <a:tc hMerge="1">
                  <a:txBody>
                    <a:bodyPr/>
                    <a:lstStyle/>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Sentence punctuation: full stops, capitalisation at the start of a sentence and for the pronoun ‘I’ and proper nouns is accurate </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Conjunction 'and' and ‘but’ to co-ordinate </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Conjunction ‘because’ and ‘so’ to subordinate </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Accurate use of ! . ? to terminate sentences</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Tense (past and present) are maintained across pieces of work. </a:t>
                      </a:r>
                    </a:p>
                  </a:txBody>
                  <a:tcPr marL="68580" marR="68580" marT="0" marB="0"/>
                </a:tc>
                <a:tc hMerge="1">
                  <a:txBody>
                    <a:bodyPr/>
                    <a:lstStyle/>
                    <a:p>
                      <a:endParaRPr lang="en-GB" dirty="0"/>
                    </a:p>
                  </a:txBody>
                  <a:tcPr/>
                </a:tc>
                <a:tc gridSpan="2">
                  <a:txBody>
                    <a:bodyPr/>
                    <a:lstStyle/>
                    <a:p>
                      <a:r>
                        <a:rPr lang="en-GB" sz="1600" b="1" dirty="0">
                          <a:solidFill>
                            <a:schemeClr val="accent6">
                              <a:lumMod val="60000"/>
                              <a:lumOff val="40000"/>
                            </a:schemeClr>
                          </a:solidFill>
                        </a:rPr>
                        <a:t>Demarcate most sentences with capital letters and full stops.</a:t>
                      </a:r>
                    </a:p>
                    <a:p>
                      <a:endParaRPr lang="en-GB" sz="1600" b="1" dirty="0">
                        <a:solidFill>
                          <a:schemeClr val="accent6">
                            <a:lumMod val="60000"/>
                            <a:lumOff val="40000"/>
                          </a:schemeClr>
                        </a:solidFill>
                      </a:endParaRPr>
                    </a:p>
                    <a:p>
                      <a:r>
                        <a:rPr lang="en-GB" sz="1600" b="1" dirty="0">
                          <a:solidFill>
                            <a:schemeClr val="accent6">
                              <a:lumMod val="60000"/>
                              <a:lumOff val="40000"/>
                            </a:schemeClr>
                          </a:solidFill>
                        </a:rPr>
                        <a:t>Question marks when required.</a:t>
                      </a:r>
                    </a:p>
                    <a:p>
                      <a:endParaRPr lang="en-GB" sz="1600" b="1" dirty="0">
                        <a:solidFill>
                          <a:schemeClr val="accent6">
                            <a:lumMod val="60000"/>
                            <a:lumOff val="40000"/>
                          </a:schemeClr>
                        </a:solidFill>
                      </a:endParaRPr>
                    </a:p>
                    <a:p>
                      <a:r>
                        <a:rPr lang="en-GB" sz="1600" b="1" dirty="0">
                          <a:solidFill>
                            <a:schemeClr val="accent6">
                              <a:lumMod val="60000"/>
                              <a:lumOff val="40000"/>
                            </a:schemeClr>
                          </a:solidFill>
                        </a:rPr>
                        <a:t>Present and past tense mostly correctly and consistently </a:t>
                      </a:r>
                    </a:p>
                    <a:p>
                      <a:endParaRPr lang="en-GB" sz="1600" b="1" dirty="0">
                        <a:solidFill>
                          <a:schemeClr val="accent6">
                            <a:lumMod val="60000"/>
                            <a:lumOff val="40000"/>
                          </a:schemeClr>
                        </a:solidFill>
                      </a:endParaRPr>
                    </a:p>
                    <a:p>
                      <a:r>
                        <a:rPr lang="en-GB" sz="1600" b="1" dirty="0">
                          <a:solidFill>
                            <a:schemeClr val="accent6">
                              <a:lumMod val="60000"/>
                              <a:lumOff val="40000"/>
                            </a:schemeClr>
                          </a:solidFill>
                        </a:rPr>
                        <a:t>Use co-ordination and</a:t>
                      </a:r>
                    </a:p>
                    <a:p>
                      <a:endParaRPr lang="en-GB" sz="1600" b="1" dirty="0">
                        <a:solidFill>
                          <a:schemeClr val="accent6">
                            <a:lumMod val="60000"/>
                            <a:lumOff val="40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60000"/>
                              <a:lumOff val="40000"/>
                            </a:schemeClr>
                          </a:solidFill>
                        </a:rPr>
                        <a:t>Use co-ordination but</a:t>
                      </a:r>
                    </a:p>
                    <a:p>
                      <a:endParaRPr lang="en-GB" sz="1600" b="1" dirty="0">
                        <a:solidFill>
                          <a:schemeClr val="accent6">
                            <a:lumMod val="60000"/>
                            <a:lumOff val="40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75000"/>
                            </a:schemeClr>
                          </a:solidFill>
                        </a:rPr>
                        <a:t>Use co-ordination or</a:t>
                      </a:r>
                    </a:p>
                    <a:p>
                      <a:endParaRPr lang="en-GB" sz="1600" b="1" dirty="0">
                        <a:solidFill>
                          <a:schemeClr val="accent6">
                            <a:lumMod val="60000"/>
                            <a:lumOff val="40000"/>
                          </a:schemeClr>
                        </a:solidFill>
                      </a:endParaRPr>
                    </a:p>
                    <a:p>
                      <a:r>
                        <a:rPr lang="en-GB" sz="1600" b="1" dirty="0">
                          <a:solidFill>
                            <a:schemeClr val="accent6">
                              <a:lumMod val="75000"/>
                            </a:schemeClr>
                          </a:solidFill>
                        </a:rPr>
                        <a:t>Use subordination when / if / that / because) to join clauses </a:t>
                      </a:r>
                    </a:p>
                  </a:txBody>
                  <a:tcPr/>
                </a:tc>
                <a:tc hMerge="1">
                  <a:txBody>
                    <a:bodyPr/>
                    <a:lstStyle/>
                    <a:p>
                      <a:endParaRPr lang="en-GB" dirty="0"/>
                    </a:p>
                  </a:txBody>
                  <a:tcPr/>
                </a:tc>
                <a:extLst>
                  <a:ext uri="{0D108BD9-81ED-4DB2-BD59-A6C34878D82A}">
                    <a16:rowId xmlns:a16="http://schemas.microsoft.com/office/drawing/2014/main" val="3890055152"/>
                  </a:ext>
                </a:extLst>
              </a:tr>
              <a:tr h="1245903">
                <a:tc>
                  <a:txBody>
                    <a:bodyPr/>
                    <a:lstStyle/>
                    <a:p>
                      <a:r>
                        <a:rPr lang="en-GB" dirty="0"/>
                        <a:t>Composition</a:t>
                      </a:r>
                    </a:p>
                  </a:txBody>
                  <a:tcPr/>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Able to write a short coherent piece of narrative </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6-8 lines </a:t>
                      </a:r>
                    </a:p>
                    <a:p>
                      <a:pPr algn="ctr">
                        <a:lnSpc>
                          <a:spcPct val="107000"/>
                        </a:lnSpc>
                        <a:spcAft>
                          <a:spcPts val="0"/>
                        </a:spcAft>
                      </a:pP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Able to write a series of linked sentences</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6-8 sentences about a real event </a:t>
                      </a:r>
                    </a:p>
                  </a:txBody>
                  <a:tcPr marL="68580" marR="68580" marT="0" marB="0"/>
                </a:tc>
                <a:tc hMerge="1">
                  <a:txBody>
                    <a:bodyPr/>
                    <a:lstStyle/>
                    <a:p>
                      <a:pP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Write about real events and narrative sustaining coherence over the each piece.</a:t>
                      </a:r>
                    </a:p>
                  </a:txBody>
                  <a:tcPr marL="68580" marR="68580" marT="0" marB="0"/>
                </a:tc>
                <a:tc hMerge="1">
                  <a:txBody>
                    <a:bodyPr/>
                    <a:lstStyle/>
                    <a:p>
                      <a:endParaRPr lang="en-GB" dirty="0"/>
                    </a:p>
                  </a:txBody>
                  <a:tcPr/>
                </a:tc>
                <a:tc gridSpan="2">
                  <a:txBody>
                    <a:bodyPr/>
                    <a:lstStyle/>
                    <a:p>
                      <a:pPr algn="ctr"/>
                      <a:r>
                        <a:rPr lang="en-GB" sz="1200" dirty="0"/>
                        <a:t>Write simple, coherent narratives about personal experiences and those of others (real or fictional) </a:t>
                      </a:r>
                    </a:p>
                    <a:p>
                      <a:pPr algn="ctr"/>
                      <a:endParaRPr lang="en-GB" sz="1200" dirty="0"/>
                    </a:p>
                    <a:p>
                      <a:pPr algn="ctr"/>
                      <a:r>
                        <a:rPr lang="en-GB" sz="1200" dirty="0"/>
                        <a:t>Write about real events, recording these simply and clearly </a:t>
                      </a:r>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3" name="Arrow: Up 2">
            <a:hlinkClick r:id="rId2" action="ppaction://hlinksldjump"/>
            <a:extLst>
              <a:ext uri="{FF2B5EF4-FFF2-40B4-BE49-F238E27FC236}">
                <a16:creationId xmlns:a16="http://schemas.microsoft.com/office/drawing/2014/main" id="{2FDE4B38-38E6-47D6-9FC4-CABF64427BBE}"/>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69532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computer&#10;&#10;AI-generated content may be incorrect.">
            <a:extLst>
              <a:ext uri="{FF2B5EF4-FFF2-40B4-BE49-F238E27FC236}">
                <a16:creationId xmlns:a16="http://schemas.microsoft.com/office/drawing/2014/main" id="{08EEA5AD-E5B7-4C95-BA55-9E23F95D34A3}"/>
              </a:ext>
            </a:extLst>
          </p:cNvPr>
          <p:cNvPicPr/>
          <p:nvPr/>
        </p:nvPicPr>
        <p:blipFill rotWithShape="1">
          <a:blip r:embed="rId2">
            <a:extLst>
              <a:ext uri="{28A0092B-C50C-407E-A947-70E740481C1C}">
                <a14:useLocalDpi xmlns:a14="http://schemas.microsoft.com/office/drawing/2010/main" val="0"/>
              </a:ext>
            </a:extLst>
          </a:blip>
          <a:srcRect b="46142"/>
          <a:stretch/>
        </p:blipFill>
        <p:spPr>
          <a:xfrm>
            <a:off x="6457950" y="167005"/>
            <a:ext cx="5569805" cy="4149921"/>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715B332A-F976-4428-ACA9-05B2F3729D5E}"/>
              </a:ext>
            </a:extLst>
          </p:cNvPr>
          <p:cNvPicPr/>
          <p:nvPr/>
        </p:nvPicPr>
        <p:blipFill rotWithShape="1">
          <a:blip r:embed="rId2">
            <a:extLst>
              <a:ext uri="{28A0092B-C50C-407E-A947-70E740481C1C}">
                <a14:useLocalDpi xmlns:a14="http://schemas.microsoft.com/office/drawing/2010/main" val="0"/>
              </a:ext>
            </a:extLst>
          </a:blip>
          <a:srcRect t="75192"/>
          <a:stretch/>
        </p:blipFill>
        <p:spPr>
          <a:xfrm>
            <a:off x="6457950" y="4316926"/>
            <a:ext cx="5569805" cy="1861820"/>
          </a:xfrm>
          <a:prstGeom prst="rect">
            <a:avLst/>
          </a:prstGeom>
        </p:spPr>
      </p:pic>
      <p:pic>
        <p:nvPicPr>
          <p:cNvPr id="2" name="Picture 2" descr="Willow Wood Community Primary School">
            <a:extLst>
              <a:ext uri="{FF2B5EF4-FFF2-40B4-BE49-F238E27FC236}">
                <a16:creationId xmlns:a16="http://schemas.microsoft.com/office/drawing/2014/main" id="{191B30EE-5F77-468D-BB2F-427D459C2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145" y="167005"/>
            <a:ext cx="1176528" cy="87787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a:extLst>
              <a:ext uri="{FF2B5EF4-FFF2-40B4-BE49-F238E27FC236}">
                <a16:creationId xmlns:a16="http://schemas.microsoft.com/office/drawing/2014/main" id="{4D1676DA-0084-4558-B85E-65282A0B90DA}"/>
              </a:ext>
            </a:extLst>
          </p:cNvPr>
          <p:cNvGraphicFramePr>
            <a:graphicFrameLocks noGrp="1"/>
          </p:cNvGraphicFramePr>
          <p:nvPr>
            <p:extLst>
              <p:ext uri="{D42A27DB-BD31-4B8C-83A1-F6EECF244321}">
                <p14:modId xmlns:p14="http://schemas.microsoft.com/office/powerpoint/2010/main" val="3880537617"/>
              </p:ext>
            </p:extLst>
          </p:nvPr>
        </p:nvGraphicFramePr>
        <p:xfrm>
          <a:off x="340143" y="1224994"/>
          <a:ext cx="5917779" cy="1016971"/>
        </p:xfrm>
        <a:graphic>
          <a:graphicData uri="http://schemas.openxmlformats.org/drawingml/2006/table">
            <a:tbl>
              <a:tblPr firstRow="1" firstCol="1" bandRow="1"/>
              <a:tblGrid>
                <a:gridCol w="1617244">
                  <a:extLst>
                    <a:ext uri="{9D8B030D-6E8A-4147-A177-3AD203B41FA5}">
                      <a16:colId xmlns:a16="http://schemas.microsoft.com/office/drawing/2014/main" val="1640521944"/>
                    </a:ext>
                  </a:extLst>
                </a:gridCol>
                <a:gridCol w="1885950">
                  <a:extLst>
                    <a:ext uri="{9D8B030D-6E8A-4147-A177-3AD203B41FA5}">
                      <a16:colId xmlns:a16="http://schemas.microsoft.com/office/drawing/2014/main" val="540204779"/>
                    </a:ext>
                  </a:extLst>
                </a:gridCol>
                <a:gridCol w="2414585">
                  <a:extLst>
                    <a:ext uri="{9D8B030D-6E8A-4147-A177-3AD203B41FA5}">
                      <a16:colId xmlns:a16="http://schemas.microsoft.com/office/drawing/2014/main" val="3390856275"/>
                    </a:ext>
                  </a:extLst>
                </a:gridCol>
              </a:tblGrid>
              <a:tr h="412741">
                <a:tc gridSpan="3">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18422680"/>
                  </a:ext>
                </a:extLst>
              </a:tr>
              <a:tr h="604230">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2291143378"/>
                  </a:ext>
                </a:extLst>
              </a:tr>
            </a:tbl>
          </a:graphicData>
        </a:graphic>
      </p:graphicFrame>
      <p:graphicFrame>
        <p:nvGraphicFramePr>
          <p:cNvPr id="13" name="Table 12">
            <a:extLst>
              <a:ext uri="{FF2B5EF4-FFF2-40B4-BE49-F238E27FC236}">
                <a16:creationId xmlns:a16="http://schemas.microsoft.com/office/drawing/2014/main" id="{79FBEE85-236D-4A10-997B-8C625F818A1D}"/>
              </a:ext>
            </a:extLst>
          </p:cNvPr>
          <p:cNvGraphicFramePr>
            <a:graphicFrameLocks noGrp="1"/>
          </p:cNvGraphicFramePr>
          <p:nvPr>
            <p:extLst>
              <p:ext uri="{D42A27DB-BD31-4B8C-83A1-F6EECF244321}">
                <p14:modId xmlns:p14="http://schemas.microsoft.com/office/powerpoint/2010/main" val="990095732"/>
              </p:ext>
            </p:extLst>
          </p:nvPr>
        </p:nvGraphicFramePr>
        <p:xfrm>
          <a:off x="340143" y="2376714"/>
          <a:ext cx="5917779" cy="930910"/>
        </p:xfrm>
        <a:graphic>
          <a:graphicData uri="http://schemas.openxmlformats.org/drawingml/2006/table">
            <a:tbl>
              <a:tblPr firstRow="1" firstCol="1" bandRow="1"/>
              <a:tblGrid>
                <a:gridCol w="2474494">
                  <a:extLst>
                    <a:ext uri="{9D8B030D-6E8A-4147-A177-3AD203B41FA5}">
                      <a16:colId xmlns:a16="http://schemas.microsoft.com/office/drawing/2014/main" val="2091806346"/>
                    </a:ext>
                  </a:extLst>
                </a:gridCol>
                <a:gridCol w="1743075">
                  <a:extLst>
                    <a:ext uri="{9D8B030D-6E8A-4147-A177-3AD203B41FA5}">
                      <a16:colId xmlns:a16="http://schemas.microsoft.com/office/drawing/2014/main" val="524632443"/>
                    </a:ext>
                  </a:extLst>
                </a:gridCol>
                <a:gridCol w="1700210">
                  <a:extLst>
                    <a:ext uri="{9D8B030D-6E8A-4147-A177-3AD203B41FA5}">
                      <a16:colId xmlns:a16="http://schemas.microsoft.com/office/drawing/2014/main" val="2436872086"/>
                    </a:ext>
                  </a:extLst>
                </a:gridCol>
              </a:tblGrid>
              <a:tr h="309559">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37906948"/>
                  </a:ext>
                </a:extLst>
              </a:tr>
              <a:tr h="621351">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398414412"/>
                  </a:ext>
                </a:extLst>
              </a:tr>
            </a:tbl>
          </a:graphicData>
        </a:graphic>
      </p:graphicFrame>
      <p:graphicFrame>
        <p:nvGraphicFramePr>
          <p:cNvPr id="14" name="Table 13">
            <a:extLst>
              <a:ext uri="{FF2B5EF4-FFF2-40B4-BE49-F238E27FC236}">
                <a16:creationId xmlns:a16="http://schemas.microsoft.com/office/drawing/2014/main" id="{CD556016-A493-4369-B668-75AF5C3E57B7}"/>
              </a:ext>
            </a:extLst>
          </p:cNvPr>
          <p:cNvGraphicFramePr>
            <a:graphicFrameLocks noGrp="1"/>
          </p:cNvGraphicFramePr>
          <p:nvPr>
            <p:extLst>
              <p:ext uri="{D42A27DB-BD31-4B8C-83A1-F6EECF244321}">
                <p14:modId xmlns:p14="http://schemas.microsoft.com/office/powerpoint/2010/main" val="3811893473"/>
              </p:ext>
            </p:extLst>
          </p:nvPr>
        </p:nvGraphicFramePr>
        <p:xfrm>
          <a:off x="340143" y="3450553"/>
          <a:ext cx="5917778" cy="930910"/>
        </p:xfrm>
        <a:graphic>
          <a:graphicData uri="http://schemas.openxmlformats.org/drawingml/2006/table">
            <a:tbl>
              <a:tblPr firstRow="1" firstCol="1" bandRow="1"/>
              <a:tblGrid>
                <a:gridCol w="1067788">
                  <a:extLst>
                    <a:ext uri="{9D8B030D-6E8A-4147-A177-3AD203B41FA5}">
                      <a16:colId xmlns:a16="http://schemas.microsoft.com/office/drawing/2014/main" val="2391445234"/>
                    </a:ext>
                  </a:extLst>
                </a:gridCol>
                <a:gridCol w="1309741">
                  <a:extLst>
                    <a:ext uri="{9D8B030D-6E8A-4147-A177-3AD203B41FA5}">
                      <a16:colId xmlns:a16="http://schemas.microsoft.com/office/drawing/2014/main" val="3884011502"/>
                    </a:ext>
                  </a:extLst>
                </a:gridCol>
                <a:gridCol w="1548334">
                  <a:extLst>
                    <a:ext uri="{9D8B030D-6E8A-4147-A177-3AD203B41FA5}">
                      <a16:colId xmlns:a16="http://schemas.microsoft.com/office/drawing/2014/main" val="1537274310"/>
                    </a:ext>
                  </a:extLst>
                </a:gridCol>
                <a:gridCol w="1071988">
                  <a:extLst>
                    <a:ext uri="{9D8B030D-6E8A-4147-A177-3AD203B41FA5}">
                      <a16:colId xmlns:a16="http://schemas.microsoft.com/office/drawing/2014/main" val="1223874552"/>
                    </a:ext>
                  </a:extLst>
                </a:gridCol>
                <a:gridCol w="919927">
                  <a:extLst>
                    <a:ext uri="{9D8B030D-6E8A-4147-A177-3AD203B41FA5}">
                      <a16:colId xmlns:a16="http://schemas.microsoft.com/office/drawing/2014/main" val="3679643781"/>
                    </a:ext>
                  </a:extLst>
                </a:gridCol>
              </a:tblGrid>
              <a:tr h="377813">
                <a:tc gridSpan="5">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95577774"/>
                  </a:ext>
                </a:extLst>
              </a:tr>
              <a:tr h="553097">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coordinating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797954998"/>
                  </a:ext>
                </a:extLst>
              </a:tr>
            </a:tbl>
          </a:graphicData>
        </a:graphic>
      </p:graphicFrame>
      <p:graphicFrame>
        <p:nvGraphicFramePr>
          <p:cNvPr id="15" name="Table 14">
            <a:extLst>
              <a:ext uri="{FF2B5EF4-FFF2-40B4-BE49-F238E27FC236}">
                <a16:creationId xmlns:a16="http://schemas.microsoft.com/office/drawing/2014/main" id="{3CBD858E-5D0F-464A-9B5B-E484BEBAFE43}"/>
              </a:ext>
            </a:extLst>
          </p:cNvPr>
          <p:cNvGraphicFramePr>
            <a:graphicFrameLocks noGrp="1"/>
          </p:cNvGraphicFramePr>
          <p:nvPr>
            <p:extLst>
              <p:ext uri="{D42A27DB-BD31-4B8C-83A1-F6EECF244321}">
                <p14:modId xmlns:p14="http://schemas.microsoft.com/office/powerpoint/2010/main" val="3961965449"/>
              </p:ext>
            </p:extLst>
          </p:nvPr>
        </p:nvGraphicFramePr>
        <p:xfrm>
          <a:off x="340142" y="4491509"/>
          <a:ext cx="5917779" cy="774383"/>
        </p:xfrm>
        <a:graphic>
          <a:graphicData uri="http://schemas.openxmlformats.org/drawingml/2006/table">
            <a:tbl>
              <a:tblPr firstRow="1" firstCol="1" bandRow="1"/>
              <a:tblGrid>
                <a:gridCol w="1374355">
                  <a:extLst>
                    <a:ext uri="{9D8B030D-6E8A-4147-A177-3AD203B41FA5}">
                      <a16:colId xmlns:a16="http://schemas.microsoft.com/office/drawing/2014/main" val="2014926440"/>
                    </a:ext>
                  </a:extLst>
                </a:gridCol>
                <a:gridCol w="1471613">
                  <a:extLst>
                    <a:ext uri="{9D8B030D-6E8A-4147-A177-3AD203B41FA5}">
                      <a16:colId xmlns:a16="http://schemas.microsoft.com/office/drawing/2014/main" val="1508632505"/>
                    </a:ext>
                  </a:extLst>
                </a:gridCol>
                <a:gridCol w="2085013">
                  <a:extLst>
                    <a:ext uri="{9D8B030D-6E8A-4147-A177-3AD203B41FA5}">
                      <a16:colId xmlns:a16="http://schemas.microsoft.com/office/drawing/2014/main" val="291772910"/>
                    </a:ext>
                  </a:extLst>
                </a:gridCol>
                <a:gridCol w="986798">
                  <a:extLst>
                    <a:ext uri="{9D8B030D-6E8A-4147-A177-3AD203B41FA5}">
                      <a16:colId xmlns:a16="http://schemas.microsoft.com/office/drawing/2014/main" val="2802125022"/>
                    </a:ext>
                  </a:extLst>
                </a:gridCol>
              </a:tblGrid>
              <a:tr h="264160">
                <a:tc gridSpan="4">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11265507"/>
                  </a:ext>
                </a:extLst>
              </a:tr>
              <a:tr h="38671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624019721"/>
                  </a:ext>
                </a:extLst>
              </a:tr>
            </a:tbl>
          </a:graphicData>
        </a:graphic>
      </p:graphicFrame>
      <p:graphicFrame>
        <p:nvGraphicFramePr>
          <p:cNvPr id="17" name="Table 16">
            <a:extLst>
              <a:ext uri="{FF2B5EF4-FFF2-40B4-BE49-F238E27FC236}">
                <a16:creationId xmlns:a16="http://schemas.microsoft.com/office/drawing/2014/main" id="{E87D8285-FDCB-4367-93B5-A789CAA6F24F}"/>
              </a:ext>
            </a:extLst>
          </p:cNvPr>
          <p:cNvGraphicFramePr>
            <a:graphicFrameLocks noGrp="1"/>
          </p:cNvGraphicFramePr>
          <p:nvPr>
            <p:extLst>
              <p:ext uri="{D42A27DB-BD31-4B8C-83A1-F6EECF244321}">
                <p14:modId xmlns:p14="http://schemas.microsoft.com/office/powerpoint/2010/main" val="65113741"/>
              </p:ext>
            </p:extLst>
          </p:nvPr>
        </p:nvGraphicFramePr>
        <p:xfrm>
          <a:off x="340141" y="5447704"/>
          <a:ext cx="5917779" cy="824509"/>
        </p:xfrm>
        <a:graphic>
          <a:graphicData uri="http://schemas.openxmlformats.org/drawingml/2006/table">
            <a:tbl>
              <a:tblPr firstRow="1" firstCol="1" bandRow="1"/>
              <a:tblGrid>
                <a:gridCol w="1972593">
                  <a:extLst>
                    <a:ext uri="{9D8B030D-6E8A-4147-A177-3AD203B41FA5}">
                      <a16:colId xmlns:a16="http://schemas.microsoft.com/office/drawing/2014/main" val="3834806198"/>
                    </a:ext>
                  </a:extLst>
                </a:gridCol>
                <a:gridCol w="1972593">
                  <a:extLst>
                    <a:ext uri="{9D8B030D-6E8A-4147-A177-3AD203B41FA5}">
                      <a16:colId xmlns:a16="http://schemas.microsoft.com/office/drawing/2014/main" val="4133119172"/>
                    </a:ext>
                  </a:extLst>
                </a:gridCol>
                <a:gridCol w="985795">
                  <a:extLst>
                    <a:ext uri="{9D8B030D-6E8A-4147-A177-3AD203B41FA5}">
                      <a16:colId xmlns:a16="http://schemas.microsoft.com/office/drawing/2014/main" val="863666956"/>
                    </a:ext>
                  </a:extLst>
                </a:gridCol>
                <a:gridCol w="986798">
                  <a:extLst>
                    <a:ext uri="{9D8B030D-6E8A-4147-A177-3AD203B41FA5}">
                      <a16:colId xmlns:a16="http://schemas.microsoft.com/office/drawing/2014/main" val="2594132522"/>
                    </a:ext>
                  </a:extLst>
                </a:gridCol>
              </a:tblGrid>
              <a:tr h="314286">
                <a:tc gridSpan="4">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9504342"/>
                  </a:ext>
                </a:extLst>
              </a:tr>
              <a:tr h="460097">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923341230"/>
                  </a:ext>
                </a:extLst>
              </a:tr>
            </a:tbl>
          </a:graphicData>
        </a:graphic>
      </p:graphicFrame>
      <p:sp>
        <p:nvSpPr>
          <p:cNvPr id="10" name="Arrow: Up 9">
            <a:hlinkClick r:id="rId4" action="ppaction://hlinksldjump"/>
            <a:extLst>
              <a:ext uri="{FF2B5EF4-FFF2-40B4-BE49-F238E27FC236}">
                <a16:creationId xmlns:a16="http://schemas.microsoft.com/office/drawing/2014/main" id="{5ACA2D18-4305-46A3-B698-79B1BC258F82}"/>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2845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719C5B-2942-437C-A0FC-E2906D940E9C}"/>
              </a:ext>
            </a:extLst>
          </p:cNvPr>
          <p:cNvGraphicFramePr>
            <a:graphicFrameLocks noGrp="1"/>
          </p:cNvGraphicFramePr>
          <p:nvPr>
            <p:extLst>
              <p:ext uri="{D42A27DB-BD31-4B8C-83A1-F6EECF244321}">
                <p14:modId xmlns:p14="http://schemas.microsoft.com/office/powerpoint/2010/main" val="1717718052"/>
              </p:ext>
            </p:extLst>
          </p:nvPr>
        </p:nvGraphicFramePr>
        <p:xfrm>
          <a:off x="0" y="0"/>
          <a:ext cx="12191998" cy="6750443"/>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575806">
                <a:tc>
                  <a:txBody>
                    <a:bodyPr/>
                    <a:lstStyle/>
                    <a:p>
                      <a:pPr algn="ctr"/>
                      <a:r>
                        <a:rPr lang="en-GB" sz="3200" dirty="0"/>
                        <a:t>Year 3</a:t>
                      </a:r>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769012">
                <a:tc>
                  <a:txBody>
                    <a:bodyPr/>
                    <a:lstStyle/>
                    <a:p>
                      <a:endParaRPr lang="en-GB"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5-6 recount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features of a </a:t>
                      </a:r>
                      <a:r>
                        <a:rPr lang="en-GB" sz="1100" dirty="0"/>
                        <a:t>diary</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features of a </a:t>
                      </a:r>
                      <a:r>
                        <a:rPr lang="en-GB" sz="1100" dirty="0"/>
                        <a:t>letter</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a:effectLst/>
                          <a:latin typeface="Calibri" panose="020F0502020204030204" pitchFamily="34" charset="0"/>
                          <a:ea typeface="Calibri" panose="020F0502020204030204" pitchFamily="34" charset="0"/>
                          <a:cs typeface="Arial" panose="020B0604020202020204" pitchFamily="34" charset="0"/>
                        </a:rPr>
                        <a:t>5-6 features of a </a:t>
                      </a:r>
                      <a:r>
                        <a:rPr lang="en-GB" sz="1100" dirty="0"/>
                        <a:t>diary</a:t>
                      </a:r>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features of a  </a:t>
                      </a:r>
                      <a:r>
                        <a:rPr lang="en-GB" sz="1100" dirty="0"/>
                        <a:t>letter</a:t>
                      </a:r>
                    </a:p>
                  </a:txBody>
                  <a:tcPr/>
                </a:tc>
                <a:extLst>
                  <a:ext uri="{0D108BD9-81ED-4DB2-BD59-A6C34878D82A}">
                    <a16:rowId xmlns:a16="http://schemas.microsoft.com/office/drawing/2014/main" val="4026997647"/>
                  </a:ext>
                </a:extLst>
              </a:tr>
              <a:tr h="3507244">
                <a:tc>
                  <a:txBody>
                    <a:bodyPr/>
                    <a:lstStyle/>
                    <a:p>
                      <a:r>
                        <a:rPr lang="en-GB" dirty="0"/>
                        <a:t>Punctuation and grammar</a:t>
                      </a:r>
                    </a:p>
                  </a:txBody>
                  <a:tcPr/>
                </a:tc>
                <a:tc gridSpan="2">
                  <a:txBody>
                    <a:bodyPr/>
                    <a:lstStyle/>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Using the full range of punctuation from Key Stage 1 correctly (? . !  capitalisation to begin new sentences, pronoun ‘I’ and for proper nouns.</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Possessive apostrophe for singular possession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Apostrophes to mark contractions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Commas to separate items in a list</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a and an correctly </a:t>
                      </a:r>
                    </a:p>
                  </a:txBody>
                  <a:tcPr marL="68580" marR="68580" marT="0" marB="0"/>
                </a:tc>
                <a:tc hMerge="1">
                  <a:txBody>
                    <a:bodyPr/>
                    <a:lstStyle/>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Using the full range of punctuation from Key Stage 1 correctly (? . !  capitalisation to begin new sentences, pronoun ‘I’ and for proper nouns.</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To use taught verb tenses consistently including present perfect and past progressive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Using inverted commas to demarcate direct speech.</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GB" dirty="0"/>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Using the full range of punctuation from Key Stage 1 correctly (? . !  capitalisation to begin new sentences, pronoun ‘I’ and for proper nouns.</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To use taught verb tenses consistently including present perfect and past progressive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Using inverted commas to demarcate direct speech.</a:t>
                      </a:r>
                    </a:p>
                    <a:p>
                      <a:endParaRPr lang="en-GB" sz="1600" b="1" dirty="0">
                        <a:solidFill>
                          <a:schemeClr val="accent6">
                            <a:lumMod val="75000"/>
                          </a:schemeClr>
                        </a:solidFill>
                      </a:endParaRPr>
                    </a:p>
                  </a:txBody>
                  <a:tcPr/>
                </a:tc>
                <a:tc hMerge="1">
                  <a:txBody>
                    <a:bodyPr/>
                    <a:lstStyle/>
                    <a:p>
                      <a:endParaRPr lang="en-GB" dirty="0"/>
                    </a:p>
                  </a:txBody>
                  <a:tcPr/>
                </a:tc>
                <a:extLst>
                  <a:ext uri="{0D108BD9-81ED-4DB2-BD59-A6C34878D82A}">
                    <a16:rowId xmlns:a16="http://schemas.microsoft.com/office/drawing/2014/main" val="3890055152"/>
                  </a:ext>
                </a:extLst>
              </a:tr>
              <a:tr h="1245903">
                <a:tc>
                  <a:txBody>
                    <a:bodyPr/>
                    <a:lstStyle/>
                    <a:p>
                      <a:r>
                        <a:rPr lang="en-GB" dirty="0"/>
                        <a:t>Composition</a:t>
                      </a:r>
                    </a:p>
                  </a:txBody>
                  <a:tcPr/>
                </a:tc>
                <a:tc gridSpan="2">
                  <a:txBody>
                    <a:bodyPr/>
                    <a:lstStyle/>
                    <a:p>
                      <a:pPr algn="ctr">
                        <a:lnSpc>
                          <a:spcPct val="107000"/>
                        </a:lnSpc>
                        <a:spcAft>
                          <a:spcPts val="0"/>
                        </a:spcAft>
                      </a:pPr>
                      <a:r>
                        <a:rPr lang="en-GB" sz="1050" kern="1200" dirty="0">
                          <a:solidFill>
                            <a:schemeClr val="dk1"/>
                          </a:solidFill>
                          <a:effectLst/>
                          <a:latin typeface="+mn-lt"/>
                          <a:ea typeface="+mn-ea"/>
                          <a:cs typeface="+mn-cs"/>
                        </a:rPr>
                        <a:t>Can write simple settings and character descriptions and narrative that follows a plot  </a:t>
                      </a:r>
                    </a:p>
                    <a:p>
                      <a:pPr algn="ctr">
                        <a:lnSpc>
                          <a:spcPct val="107000"/>
                        </a:lnSpc>
                        <a:spcAft>
                          <a:spcPts val="0"/>
                        </a:spcAft>
                      </a:pPr>
                      <a:endParaRPr lang="en-GB" sz="400" kern="1200" dirty="0">
                        <a:solidFill>
                          <a:schemeClr val="dk1"/>
                        </a:solidFill>
                        <a:effectLst/>
                        <a:latin typeface="+mn-lt"/>
                        <a:ea typeface="+mn-ea"/>
                        <a:cs typeface="+mn-cs"/>
                      </a:endParaRPr>
                    </a:p>
                    <a:p>
                      <a:pPr algn="ctr">
                        <a:lnSpc>
                          <a:spcPct val="107000"/>
                        </a:lnSpc>
                        <a:spcAft>
                          <a:spcPts val="0"/>
                        </a:spcAft>
                      </a:pPr>
                      <a:r>
                        <a:rPr lang="en-GB" sz="1050" kern="1200" dirty="0">
                          <a:solidFill>
                            <a:schemeClr val="dk1"/>
                          </a:solidFill>
                          <a:effectLst/>
                          <a:latin typeface="+mn-lt"/>
                          <a:ea typeface="+mn-ea"/>
                          <a:cs typeface="+mn-cs"/>
                        </a:rPr>
                        <a:t>use simple organisational devices such as heading and subheadings </a:t>
                      </a:r>
                    </a:p>
                    <a:p>
                      <a:pPr algn="ctr">
                        <a:lnSpc>
                          <a:spcPct val="107000"/>
                        </a:lnSpc>
                        <a:spcAft>
                          <a:spcPts val="0"/>
                        </a:spcAft>
                      </a:pPr>
                      <a:endParaRPr lang="en-GB" sz="600" kern="1200" dirty="0">
                        <a:solidFill>
                          <a:schemeClr val="dk1"/>
                        </a:solidFill>
                        <a:effectLst/>
                        <a:latin typeface="+mn-lt"/>
                        <a:ea typeface="+mn-ea"/>
                        <a:cs typeface="+mn-cs"/>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Using simple expanded noun phrases within settings and character descriptions. </a:t>
                      </a:r>
                    </a:p>
                    <a:p>
                      <a:pPr algn="ctr">
                        <a:lnSpc>
                          <a:spcPct val="107000"/>
                        </a:lnSpc>
                        <a:spcAft>
                          <a:spcPts val="0"/>
                        </a:spcAft>
                      </a:pPr>
                      <a:endParaRPr lang="en-GB" sz="7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co-ordinating and subordinating conjunctions </a:t>
                      </a:r>
                      <a:r>
                        <a:rPr lang="en-GB" sz="1050" b="1" kern="100" dirty="0">
                          <a:effectLst/>
                          <a:latin typeface="Calibri" panose="020F0502020204030204" pitchFamily="34" charset="0"/>
                          <a:ea typeface="Calibri" panose="020F0502020204030204" pitchFamily="34" charset="0"/>
                          <a:cs typeface="Arial" panose="020B0604020202020204" pitchFamily="34" charset="0"/>
                        </a:rPr>
                        <a:t>when if that because</a:t>
                      </a:r>
                      <a:r>
                        <a:rPr lang="en-GB" sz="1050" kern="100" dirty="0">
                          <a:effectLst/>
                          <a:latin typeface="Calibri" panose="020F0502020204030204" pitchFamily="34" charset="0"/>
                          <a:ea typeface="Calibri" panose="020F0502020204030204" pitchFamily="34" charset="0"/>
                          <a:cs typeface="Arial" panose="020B0604020202020204" pitchFamily="34" charset="0"/>
                        </a:rPr>
                        <a:t> to join clauses</a:t>
                      </a:r>
                    </a:p>
                  </a:txBody>
                  <a:tcPr marL="68580" marR="68580" marT="0" marB="0"/>
                </a:tc>
                <a:tc hMerge="1">
                  <a:txBody>
                    <a:bodyPr/>
                    <a:lstStyle/>
                    <a:p>
                      <a:pP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paragraphs to group related sentences </a:t>
                      </a:r>
                    </a:p>
                    <a:p>
                      <a:pPr algn="ct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Write for a range of real purposes and audiences, beginning to develop an awareness of appropriate language and form </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conjunctions, adverbs and prepositions to express place, time and cause (when, before, after, next, soon)</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introductions/openings and conclusions/endings</a:t>
                      </a:r>
                    </a:p>
                  </a:txBody>
                  <a:tcPr marL="68580" marR="68580" marT="0" marB="0"/>
                </a:tc>
                <a:tc hMerge="1">
                  <a:txBody>
                    <a:bodyPr/>
                    <a:lstStyle/>
                    <a:p>
                      <a:endParaRPr lang="en-GB" dirty="0"/>
                    </a:p>
                  </a:txBody>
                  <a:tcPr/>
                </a:tc>
                <a:tc gridSpan="2">
                  <a:txBody>
                    <a:bodyPr/>
                    <a:lstStyle/>
                    <a:p>
                      <a:pPr algn="ctr"/>
                      <a:r>
                        <a:rPr lang="en-GB" sz="1000" dirty="0"/>
                        <a:t>Use a wider range of subordinating conjunctions that go beyond when, if, that, because (e.g. whilst, although, since)</a:t>
                      </a:r>
                    </a:p>
                    <a:p>
                      <a:pPr algn="ctr">
                        <a:lnSpc>
                          <a:spcPct val="107000"/>
                        </a:lnSpc>
                        <a:spcAft>
                          <a:spcPts val="0"/>
                        </a:spcAft>
                      </a:pPr>
                      <a:r>
                        <a:rPr lang="en-GB" sz="1000" kern="100" dirty="0">
                          <a:effectLst/>
                          <a:latin typeface="Calibri" panose="020F0502020204030204" pitchFamily="34" charset="0"/>
                          <a:ea typeface="Calibri" panose="020F0502020204030204" pitchFamily="34" charset="0"/>
                          <a:cs typeface="Arial" panose="020B0604020202020204" pitchFamily="34" charset="0"/>
                        </a:rPr>
                        <a:t>Use paragraphs to group related sentences </a:t>
                      </a:r>
                    </a:p>
                    <a:p>
                      <a:pPr algn="ctr">
                        <a:lnSpc>
                          <a:spcPct val="107000"/>
                        </a:lnSpc>
                        <a:spcAft>
                          <a:spcPts val="0"/>
                        </a:spcAft>
                      </a:pPr>
                      <a:endParaRPr lang="en-GB" sz="5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00" kern="100" dirty="0">
                          <a:effectLst/>
                          <a:latin typeface="Calibri" panose="020F0502020204030204" pitchFamily="34" charset="0"/>
                          <a:ea typeface="Calibri" panose="020F0502020204030204" pitchFamily="34" charset="0"/>
                          <a:cs typeface="Arial" panose="020B0604020202020204" pitchFamily="34" charset="0"/>
                        </a:rPr>
                        <a:t>Write for a range of real purposes and audiences, beginning to develop an awareness of appropriate language and form </a:t>
                      </a:r>
                    </a:p>
                    <a:p>
                      <a:pPr algn="ctr">
                        <a:lnSpc>
                          <a:spcPct val="107000"/>
                        </a:lnSpc>
                        <a:spcAft>
                          <a:spcPts val="0"/>
                        </a:spcAft>
                      </a:pPr>
                      <a:endParaRPr lang="en-GB" sz="10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00" kern="100" dirty="0">
                          <a:effectLst/>
                          <a:latin typeface="Calibri" panose="020F0502020204030204" pitchFamily="34" charset="0"/>
                          <a:ea typeface="Calibri" panose="020F0502020204030204" pitchFamily="34" charset="0"/>
                          <a:cs typeface="Arial" panose="020B0604020202020204" pitchFamily="34" charset="0"/>
                        </a:rPr>
                        <a:t>Use conjunctions, adverbs and prepositions to express place, time and cause (when, before, after, next, soon)</a:t>
                      </a:r>
                    </a:p>
                    <a:p>
                      <a:pPr algn="ctr">
                        <a:lnSpc>
                          <a:spcPct val="107000"/>
                        </a:lnSpc>
                        <a:spcAft>
                          <a:spcPts val="0"/>
                        </a:spcAft>
                      </a:pPr>
                      <a:endParaRPr lang="en-GB" sz="10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00" kern="100" dirty="0">
                          <a:effectLst/>
                          <a:latin typeface="Calibri" panose="020F0502020204030204" pitchFamily="34" charset="0"/>
                          <a:ea typeface="Calibri" panose="020F0502020204030204" pitchFamily="34" charset="0"/>
                          <a:cs typeface="Arial" panose="020B0604020202020204" pitchFamily="34" charset="0"/>
                        </a:rPr>
                        <a:t>Use introductions/openings and conclusions/endings</a:t>
                      </a:r>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3" name="Arrow: Up 2">
            <a:hlinkClick r:id="rId2" action="ppaction://hlinksldjump"/>
            <a:extLst>
              <a:ext uri="{FF2B5EF4-FFF2-40B4-BE49-F238E27FC236}">
                <a16:creationId xmlns:a16="http://schemas.microsoft.com/office/drawing/2014/main" id="{FC3415FF-EC41-4AE9-A06F-B22172B4D3FD}"/>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6611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180361" y="485775"/>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4</a:t>
            </a:r>
          </a:p>
        </p:txBody>
      </p:sp>
      <p:pic>
        <p:nvPicPr>
          <p:cNvPr id="9" name="Picture 8" descr="A screenshot of a test&#10;&#10;AI-generated content may be incorrect.">
            <a:extLst>
              <a:ext uri="{FF2B5EF4-FFF2-40B4-BE49-F238E27FC236}">
                <a16:creationId xmlns:a16="http://schemas.microsoft.com/office/drawing/2014/main" id="{C9B0363F-8027-4F88-BBBE-9CC1E3C93E7A}"/>
              </a:ext>
            </a:extLst>
          </p:cNvPr>
          <p:cNvPicPr/>
          <p:nvPr/>
        </p:nvPicPr>
        <p:blipFill>
          <a:blip r:embed="rId2">
            <a:extLst>
              <a:ext uri="{28A0092B-C50C-407E-A947-70E740481C1C}">
                <a14:useLocalDpi xmlns:a14="http://schemas.microsoft.com/office/drawing/2010/main" val="0"/>
              </a:ext>
            </a:extLst>
          </a:blip>
          <a:stretch>
            <a:fillRect/>
          </a:stretch>
        </p:blipFill>
        <p:spPr>
          <a:xfrm>
            <a:off x="3396292" y="175754"/>
            <a:ext cx="6647821" cy="6510796"/>
          </a:xfrm>
          <a:prstGeom prst="rect">
            <a:avLst/>
          </a:prstGeom>
        </p:spPr>
      </p:pic>
    </p:spTree>
    <p:extLst>
      <p:ext uri="{BB962C8B-B14F-4D97-AF65-F5344CB8AC3E}">
        <p14:creationId xmlns:p14="http://schemas.microsoft.com/office/powerpoint/2010/main" val="3223626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180360" y="23940"/>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4</a:t>
            </a:r>
          </a:p>
        </p:txBody>
      </p:sp>
      <p:graphicFrame>
        <p:nvGraphicFramePr>
          <p:cNvPr id="19" name="Table 18">
            <a:extLst>
              <a:ext uri="{FF2B5EF4-FFF2-40B4-BE49-F238E27FC236}">
                <a16:creationId xmlns:a16="http://schemas.microsoft.com/office/drawing/2014/main" id="{287C18C3-0838-498D-AE5F-679FE65725B4}"/>
              </a:ext>
            </a:extLst>
          </p:cNvPr>
          <p:cNvGraphicFramePr>
            <a:graphicFrameLocks noGrp="1"/>
          </p:cNvGraphicFramePr>
          <p:nvPr>
            <p:extLst>
              <p:ext uri="{D42A27DB-BD31-4B8C-83A1-F6EECF244321}">
                <p14:modId xmlns:p14="http://schemas.microsoft.com/office/powerpoint/2010/main" val="160542417"/>
              </p:ext>
            </p:extLst>
          </p:nvPr>
        </p:nvGraphicFramePr>
        <p:xfrm>
          <a:off x="6594157" y="1045956"/>
          <a:ext cx="5275897" cy="816992"/>
        </p:xfrm>
        <a:graphic>
          <a:graphicData uri="http://schemas.openxmlformats.org/drawingml/2006/table">
            <a:tbl>
              <a:tblPr firstRow="1" firstCol="1" bandRow="1"/>
              <a:tblGrid>
                <a:gridCol w="1196265">
                  <a:extLst>
                    <a:ext uri="{9D8B030D-6E8A-4147-A177-3AD203B41FA5}">
                      <a16:colId xmlns:a16="http://schemas.microsoft.com/office/drawing/2014/main" val="1584061030"/>
                    </a:ext>
                  </a:extLst>
                </a:gridCol>
                <a:gridCol w="1468508">
                  <a:extLst>
                    <a:ext uri="{9D8B030D-6E8A-4147-A177-3AD203B41FA5}">
                      <a16:colId xmlns:a16="http://schemas.microsoft.com/office/drawing/2014/main" val="2241927025"/>
                    </a:ext>
                  </a:extLst>
                </a:gridCol>
                <a:gridCol w="1731361">
                  <a:extLst>
                    <a:ext uri="{9D8B030D-6E8A-4147-A177-3AD203B41FA5}">
                      <a16:colId xmlns:a16="http://schemas.microsoft.com/office/drawing/2014/main" val="1445557350"/>
                    </a:ext>
                  </a:extLst>
                </a:gridCol>
                <a:gridCol w="879763">
                  <a:extLst>
                    <a:ext uri="{9D8B030D-6E8A-4147-A177-3AD203B41FA5}">
                      <a16:colId xmlns:a16="http://schemas.microsoft.com/office/drawing/2014/main" val="164017512"/>
                    </a:ext>
                  </a:extLst>
                </a:gridCol>
              </a:tblGrid>
              <a:tr h="306769">
                <a:tc gridSpan="4">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50691110"/>
                  </a:ext>
                </a:extLst>
              </a:tr>
              <a:tr h="449092">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793618049"/>
                  </a:ext>
                </a:extLst>
              </a:tr>
            </a:tbl>
          </a:graphicData>
        </a:graphic>
      </p:graphicFrame>
      <p:graphicFrame>
        <p:nvGraphicFramePr>
          <p:cNvPr id="20" name="Table 19">
            <a:extLst>
              <a:ext uri="{FF2B5EF4-FFF2-40B4-BE49-F238E27FC236}">
                <a16:creationId xmlns:a16="http://schemas.microsoft.com/office/drawing/2014/main" id="{1DA62319-F09E-4A65-9D42-CEB1500C59A9}"/>
              </a:ext>
            </a:extLst>
          </p:cNvPr>
          <p:cNvGraphicFramePr>
            <a:graphicFrameLocks noGrp="1"/>
          </p:cNvGraphicFramePr>
          <p:nvPr>
            <p:extLst>
              <p:ext uri="{D42A27DB-BD31-4B8C-83A1-F6EECF244321}">
                <p14:modId xmlns:p14="http://schemas.microsoft.com/office/powerpoint/2010/main" val="1752943264"/>
              </p:ext>
            </p:extLst>
          </p:nvPr>
        </p:nvGraphicFramePr>
        <p:xfrm>
          <a:off x="225742" y="760202"/>
          <a:ext cx="5870258" cy="719030"/>
        </p:xfrm>
        <a:graphic>
          <a:graphicData uri="http://schemas.openxmlformats.org/drawingml/2006/table">
            <a:tbl>
              <a:tblPr firstRow="1" firstCol="1" bandRow="1"/>
              <a:tblGrid>
                <a:gridCol w="2956517">
                  <a:extLst>
                    <a:ext uri="{9D8B030D-6E8A-4147-A177-3AD203B41FA5}">
                      <a16:colId xmlns:a16="http://schemas.microsoft.com/office/drawing/2014/main" val="3500423754"/>
                    </a:ext>
                  </a:extLst>
                </a:gridCol>
                <a:gridCol w="2913741">
                  <a:extLst>
                    <a:ext uri="{9D8B030D-6E8A-4147-A177-3AD203B41FA5}">
                      <a16:colId xmlns:a16="http://schemas.microsoft.com/office/drawing/2014/main" val="2520812591"/>
                    </a:ext>
                  </a:extLst>
                </a:gridCol>
              </a:tblGrid>
              <a:tr h="291821">
                <a:tc gridSpan="2">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26102118"/>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601923875"/>
                  </a:ext>
                </a:extLst>
              </a:tr>
            </a:tbl>
          </a:graphicData>
        </a:graphic>
      </p:graphicFrame>
      <p:graphicFrame>
        <p:nvGraphicFramePr>
          <p:cNvPr id="21" name="Table 20">
            <a:extLst>
              <a:ext uri="{FF2B5EF4-FFF2-40B4-BE49-F238E27FC236}">
                <a16:creationId xmlns:a16="http://schemas.microsoft.com/office/drawing/2014/main" id="{4894A901-262B-458B-9AB3-051D3231736B}"/>
              </a:ext>
            </a:extLst>
          </p:cNvPr>
          <p:cNvGraphicFramePr>
            <a:graphicFrameLocks noGrp="1"/>
          </p:cNvGraphicFramePr>
          <p:nvPr>
            <p:extLst>
              <p:ext uri="{D42A27DB-BD31-4B8C-83A1-F6EECF244321}">
                <p14:modId xmlns:p14="http://schemas.microsoft.com/office/powerpoint/2010/main" val="3897288102"/>
              </p:ext>
            </p:extLst>
          </p:nvPr>
        </p:nvGraphicFramePr>
        <p:xfrm>
          <a:off x="225741" y="3342908"/>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3500036074"/>
                    </a:ext>
                  </a:extLst>
                </a:gridCol>
                <a:gridCol w="1956753">
                  <a:extLst>
                    <a:ext uri="{9D8B030D-6E8A-4147-A177-3AD203B41FA5}">
                      <a16:colId xmlns:a16="http://schemas.microsoft.com/office/drawing/2014/main" val="4139170866"/>
                    </a:ext>
                  </a:extLst>
                </a:gridCol>
                <a:gridCol w="1956753">
                  <a:extLst>
                    <a:ext uri="{9D8B030D-6E8A-4147-A177-3AD203B41FA5}">
                      <a16:colId xmlns:a16="http://schemas.microsoft.com/office/drawing/2014/main" val="3174680137"/>
                    </a:ext>
                  </a:extLst>
                </a:gridCol>
              </a:tblGrid>
              <a:tr h="294486">
                <a:tc gridSpan="3">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51380246"/>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1412517123"/>
                  </a:ext>
                </a:extLst>
              </a:tr>
            </a:tbl>
          </a:graphicData>
        </a:graphic>
      </p:graphicFrame>
      <p:graphicFrame>
        <p:nvGraphicFramePr>
          <p:cNvPr id="22" name="Table 21">
            <a:extLst>
              <a:ext uri="{FF2B5EF4-FFF2-40B4-BE49-F238E27FC236}">
                <a16:creationId xmlns:a16="http://schemas.microsoft.com/office/drawing/2014/main" id="{8FA74ACF-2575-4467-B065-63F81DB4FEC1}"/>
              </a:ext>
            </a:extLst>
          </p:cNvPr>
          <p:cNvGraphicFramePr>
            <a:graphicFrameLocks noGrp="1"/>
          </p:cNvGraphicFramePr>
          <p:nvPr>
            <p:extLst>
              <p:ext uri="{D42A27DB-BD31-4B8C-83A1-F6EECF244321}">
                <p14:modId xmlns:p14="http://schemas.microsoft.com/office/powerpoint/2010/main" val="1070730126"/>
              </p:ext>
            </p:extLst>
          </p:nvPr>
        </p:nvGraphicFramePr>
        <p:xfrm>
          <a:off x="225741" y="1898115"/>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1424977468"/>
                    </a:ext>
                  </a:extLst>
                </a:gridCol>
                <a:gridCol w="1956753">
                  <a:extLst>
                    <a:ext uri="{9D8B030D-6E8A-4147-A177-3AD203B41FA5}">
                      <a16:colId xmlns:a16="http://schemas.microsoft.com/office/drawing/2014/main" val="115938773"/>
                    </a:ext>
                  </a:extLst>
                </a:gridCol>
                <a:gridCol w="1956753">
                  <a:extLst>
                    <a:ext uri="{9D8B030D-6E8A-4147-A177-3AD203B41FA5}">
                      <a16:colId xmlns:a16="http://schemas.microsoft.com/office/drawing/2014/main" val="2885318045"/>
                    </a:ext>
                  </a:extLst>
                </a:gridCol>
              </a:tblGrid>
              <a:tr h="294486">
                <a:tc gridSpan="3">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20827080"/>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356381673"/>
                  </a:ext>
                </a:extLst>
              </a:tr>
            </a:tbl>
          </a:graphicData>
        </a:graphic>
      </p:graphicFrame>
      <p:graphicFrame>
        <p:nvGraphicFramePr>
          <p:cNvPr id="23" name="Table 22">
            <a:extLst>
              <a:ext uri="{FF2B5EF4-FFF2-40B4-BE49-F238E27FC236}">
                <a16:creationId xmlns:a16="http://schemas.microsoft.com/office/drawing/2014/main" id="{32990BAF-36A9-4FF2-A309-84F3F349713D}"/>
              </a:ext>
            </a:extLst>
          </p:cNvPr>
          <p:cNvGraphicFramePr>
            <a:graphicFrameLocks noGrp="1"/>
          </p:cNvGraphicFramePr>
          <p:nvPr>
            <p:extLst>
              <p:ext uri="{D42A27DB-BD31-4B8C-83A1-F6EECF244321}">
                <p14:modId xmlns:p14="http://schemas.microsoft.com/office/powerpoint/2010/main" val="3666584369"/>
              </p:ext>
            </p:extLst>
          </p:nvPr>
        </p:nvGraphicFramePr>
        <p:xfrm>
          <a:off x="6594157" y="4530881"/>
          <a:ext cx="5275896" cy="997567"/>
        </p:xfrm>
        <a:graphic>
          <a:graphicData uri="http://schemas.openxmlformats.org/drawingml/2006/table">
            <a:tbl>
              <a:tblPr firstRow="1" firstCol="1" bandRow="1"/>
              <a:tblGrid>
                <a:gridCol w="1758632">
                  <a:extLst>
                    <a:ext uri="{9D8B030D-6E8A-4147-A177-3AD203B41FA5}">
                      <a16:colId xmlns:a16="http://schemas.microsoft.com/office/drawing/2014/main" val="2933597651"/>
                    </a:ext>
                  </a:extLst>
                </a:gridCol>
                <a:gridCol w="1758632">
                  <a:extLst>
                    <a:ext uri="{9D8B030D-6E8A-4147-A177-3AD203B41FA5}">
                      <a16:colId xmlns:a16="http://schemas.microsoft.com/office/drawing/2014/main" val="782375423"/>
                    </a:ext>
                  </a:extLst>
                </a:gridCol>
                <a:gridCol w="1758632">
                  <a:extLst>
                    <a:ext uri="{9D8B030D-6E8A-4147-A177-3AD203B41FA5}">
                      <a16:colId xmlns:a16="http://schemas.microsoft.com/office/drawing/2014/main" val="1779911959"/>
                    </a:ext>
                  </a:extLst>
                </a:gridCol>
              </a:tblGrid>
              <a:tr h="404866">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85438231"/>
                  </a:ext>
                </a:extLst>
              </a:tr>
              <a:tr h="592701">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relative clause,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96B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3902722053"/>
                  </a:ext>
                </a:extLst>
              </a:tr>
            </a:tbl>
          </a:graphicData>
        </a:graphic>
      </p:graphicFrame>
      <p:graphicFrame>
        <p:nvGraphicFramePr>
          <p:cNvPr id="24" name="Table 23">
            <a:extLst>
              <a:ext uri="{FF2B5EF4-FFF2-40B4-BE49-F238E27FC236}">
                <a16:creationId xmlns:a16="http://schemas.microsoft.com/office/drawing/2014/main" id="{60E4AE17-3566-477F-874C-B84A2109860E}"/>
              </a:ext>
            </a:extLst>
          </p:cNvPr>
          <p:cNvGraphicFramePr>
            <a:graphicFrameLocks noGrp="1"/>
          </p:cNvGraphicFramePr>
          <p:nvPr>
            <p:extLst>
              <p:ext uri="{D42A27DB-BD31-4B8C-83A1-F6EECF244321}">
                <p14:modId xmlns:p14="http://schemas.microsoft.com/office/powerpoint/2010/main" val="2796454762"/>
              </p:ext>
            </p:extLst>
          </p:nvPr>
        </p:nvGraphicFramePr>
        <p:xfrm>
          <a:off x="6594157" y="2642753"/>
          <a:ext cx="5275896" cy="852858"/>
        </p:xfrm>
        <a:graphic>
          <a:graphicData uri="http://schemas.openxmlformats.org/drawingml/2006/table">
            <a:tbl>
              <a:tblPr firstRow="1" firstCol="1" bandRow="1"/>
              <a:tblGrid>
                <a:gridCol w="1758632">
                  <a:extLst>
                    <a:ext uri="{9D8B030D-6E8A-4147-A177-3AD203B41FA5}">
                      <a16:colId xmlns:a16="http://schemas.microsoft.com/office/drawing/2014/main" val="3834806198"/>
                    </a:ext>
                  </a:extLst>
                </a:gridCol>
                <a:gridCol w="1758632">
                  <a:extLst>
                    <a:ext uri="{9D8B030D-6E8A-4147-A177-3AD203B41FA5}">
                      <a16:colId xmlns:a16="http://schemas.microsoft.com/office/drawing/2014/main" val="4133119172"/>
                    </a:ext>
                  </a:extLst>
                </a:gridCol>
                <a:gridCol w="878869">
                  <a:extLst>
                    <a:ext uri="{9D8B030D-6E8A-4147-A177-3AD203B41FA5}">
                      <a16:colId xmlns:a16="http://schemas.microsoft.com/office/drawing/2014/main" val="863666956"/>
                    </a:ext>
                  </a:extLst>
                </a:gridCol>
                <a:gridCol w="879763">
                  <a:extLst>
                    <a:ext uri="{9D8B030D-6E8A-4147-A177-3AD203B41FA5}">
                      <a16:colId xmlns:a16="http://schemas.microsoft.com/office/drawing/2014/main" val="2594132522"/>
                    </a:ext>
                  </a:extLst>
                </a:gridCol>
              </a:tblGrid>
              <a:tr h="342635">
                <a:tc gridSpan="4">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9504342"/>
                  </a:ext>
                </a:extLst>
              </a:tr>
              <a:tr h="501597">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923341230"/>
                  </a:ext>
                </a:extLst>
              </a:tr>
            </a:tbl>
          </a:graphicData>
        </a:graphic>
      </p:graphicFrame>
      <p:graphicFrame>
        <p:nvGraphicFramePr>
          <p:cNvPr id="26" name="Table 25">
            <a:extLst>
              <a:ext uri="{FF2B5EF4-FFF2-40B4-BE49-F238E27FC236}">
                <a16:creationId xmlns:a16="http://schemas.microsoft.com/office/drawing/2014/main" id="{7D89D0F2-6EB8-4A2E-A434-E8EF45EF02F4}"/>
              </a:ext>
            </a:extLst>
          </p:cNvPr>
          <p:cNvGraphicFramePr>
            <a:graphicFrameLocks noGrp="1"/>
          </p:cNvGraphicFramePr>
          <p:nvPr>
            <p:extLst>
              <p:ext uri="{D42A27DB-BD31-4B8C-83A1-F6EECF244321}">
                <p14:modId xmlns:p14="http://schemas.microsoft.com/office/powerpoint/2010/main" val="2727100547"/>
              </p:ext>
            </p:extLst>
          </p:nvPr>
        </p:nvGraphicFramePr>
        <p:xfrm>
          <a:off x="225741" y="4939353"/>
          <a:ext cx="5870258" cy="802044"/>
        </p:xfrm>
        <a:graphic>
          <a:graphicData uri="http://schemas.openxmlformats.org/drawingml/2006/table">
            <a:tbl>
              <a:tblPr firstRow="1" firstCol="1" bandRow="1"/>
              <a:tblGrid>
                <a:gridCol w="1059213">
                  <a:extLst>
                    <a:ext uri="{9D8B030D-6E8A-4147-A177-3AD203B41FA5}">
                      <a16:colId xmlns:a16="http://schemas.microsoft.com/office/drawing/2014/main" val="1833403907"/>
                    </a:ext>
                  </a:extLst>
                </a:gridCol>
                <a:gridCol w="1299224">
                  <a:extLst>
                    <a:ext uri="{9D8B030D-6E8A-4147-A177-3AD203B41FA5}">
                      <a16:colId xmlns:a16="http://schemas.microsoft.com/office/drawing/2014/main" val="4042772614"/>
                    </a:ext>
                  </a:extLst>
                </a:gridCol>
                <a:gridCol w="1535901">
                  <a:extLst>
                    <a:ext uri="{9D8B030D-6E8A-4147-A177-3AD203B41FA5}">
                      <a16:colId xmlns:a16="http://schemas.microsoft.com/office/drawing/2014/main" val="1214955405"/>
                    </a:ext>
                  </a:extLst>
                </a:gridCol>
                <a:gridCol w="1063380">
                  <a:extLst>
                    <a:ext uri="{9D8B030D-6E8A-4147-A177-3AD203B41FA5}">
                      <a16:colId xmlns:a16="http://schemas.microsoft.com/office/drawing/2014/main" val="2410313445"/>
                    </a:ext>
                  </a:extLst>
                </a:gridCol>
                <a:gridCol w="912540">
                  <a:extLst>
                    <a:ext uri="{9D8B030D-6E8A-4147-A177-3AD203B41FA5}">
                      <a16:colId xmlns:a16="http://schemas.microsoft.com/office/drawing/2014/main" val="1159158725"/>
                    </a:ext>
                  </a:extLst>
                </a:gridCol>
              </a:tblGrid>
              <a:tr h="291821">
                <a:tc gridSpan="5">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66841520"/>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coordinating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350819301"/>
                  </a:ext>
                </a:extLst>
              </a:tr>
            </a:tbl>
          </a:graphicData>
        </a:graphic>
      </p:graphicFrame>
      <p:sp>
        <p:nvSpPr>
          <p:cNvPr id="10" name="Arrow: Up 9">
            <a:hlinkClick r:id="rId2" action="ppaction://hlinksldjump"/>
            <a:extLst>
              <a:ext uri="{FF2B5EF4-FFF2-40B4-BE49-F238E27FC236}">
                <a16:creationId xmlns:a16="http://schemas.microsoft.com/office/drawing/2014/main" id="{F71BE21E-9945-4075-AD29-41A35AC403F8}"/>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0479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719C5B-2942-437C-A0FC-E2906D940E9C}"/>
              </a:ext>
            </a:extLst>
          </p:cNvPr>
          <p:cNvGraphicFramePr>
            <a:graphicFrameLocks noGrp="1"/>
          </p:cNvGraphicFramePr>
          <p:nvPr>
            <p:extLst>
              <p:ext uri="{D42A27DB-BD31-4B8C-83A1-F6EECF244321}">
                <p14:modId xmlns:p14="http://schemas.microsoft.com/office/powerpoint/2010/main" val="1794116656"/>
              </p:ext>
            </p:extLst>
          </p:nvPr>
        </p:nvGraphicFramePr>
        <p:xfrm>
          <a:off x="0" y="0"/>
          <a:ext cx="12191998" cy="6728091"/>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575806">
                <a:tc>
                  <a:txBody>
                    <a:bodyPr/>
                    <a:lstStyle/>
                    <a:p>
                      <a:pPr algn="ctr"/>
                      <a:r>
                        <a:rPr lang="en-GB" sz="3200" dirty="0"/>
                        <a:t>Year 4</a:t>
                      </a:r>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769012">
                <a:tc>
                  <a:txBody>
                    <a:bodyPr/>
                    <a:lstStyle/>
                    <a:p>
                      <a:endParaRPr lang="en-GB"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5-6 recount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diary</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letter</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diary</a:t>
                      </a:r>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letter</a:t>
                      </a:r>
                    </a:p>
                  </a:txBody>
                  <a:tcPr/>
                </a:tc>
                <a:extLst>
                  <a:ext uri="{0D108BD9-81ED-4DB2-BD59-A6C34878D82A}">
                    <a16:rowId xmlns:a16="http://schemas.microsoft.com/office/drawing/2014/main" val="4026997647"/>
                  </a:ext>
                </a:extLst>
              </a:tr>
              <a:tr h="3507244">
                <a:tc>
                  <a:txBody>
                    <a:bodyPr/>
                    <a:lstStyle/>
                    <a:p>
                      <a:r>
                        <a:rPr lang="en-GB" dirty="0"/>
                        <a:t>Punctuation and grammar</a:t>
                      </a:r>
                    </a:p>
                  </a:txBody>
                  <a:tcPr/>
                </a:tc>
                <a:tc gridSpan="2">
                  <a:txBody>
                    <a:bodyPr/>
                    <a:lstStyle/>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Using ? . !  capitalisation to begin new sentences, pronoun ‘I’ and for proper nouns.</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Possessive apostrophe for singular possession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Apostrophes to mark contractions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Commas to separate items in a list</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a and an correctly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Organise paragraphs around a theme, starting a new one when appropriate (change of time, setting, theme).</a:t>
                      </a:r>
                    </a:p>
                  </a:txBody>
                  <a:tcPr marL="68580" marR="68580" marT="0" marB="0"/>
                </a:tc>
                <a:tc hMerge="1">
                  <a:txBody>
                    <a:bodyPr/>
                    <a:lstStyle/>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Using ? . !  capitalisation to begin new sentences, pronoun ‘I’ and for proper nouns.</a:t>
                      </a: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Possessive apostrophe for singular possession </a:t>
                      </a: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Apostrophes to mark contractions </a:t>
                      </a: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Commas to separate items in a list</a:t>
                      </a: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a and an correctly </a:t>
                      </a:r>
                      <a:endParaRPr lang="en-GB" sz="11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Present perfect and past progressive </a:t>
                      </a:r>
                    </a:p>
                    <a:p>
                      <a:pPr>
                        <a:lnSpc>
                          <a:spcPct val="107000"/>
                        </a:lnSpc>
                        <a:spcAft>
                          <a:spcPts val="0"/>
                        </a:spcAft>
                      </a:pPr>
                      <a:endParaRPr lang="en-GB" sz="11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Using inverted commas to demarcate direct speech even when the reporting verb splits the speech.</a:t>
                      </a:r>
                    </a:p>
                    <a:p>
                      <a:pPr>
                        <a:lnSpc>
                          <a:spcPct val="107000"/>
                        </a:lnSpc>
                        <a:spcAft>
                          <a:spcPts val="0"/>
                        </a:spcAft>
                      </a:pPr>
                      <a:endPar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Comma to demarcate a fronted adverbial </a:t>
                      </a:r>
                    </a:p>
                    <a:p>
                      <a:pPr>
                        <a:lnSpc>
                          <a:spcPct val="107000"/>
                        </a:lnSpc>
                        <a:spcAft>
                          <a:spcPts val="0"/>
                        </a:spcAft>
                      </a:pPr>
                      <a:endPar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Plurals and apostrophe for plural and singular possession</a:t>
                      </a:r>
                    </a:p>
                    <a:p>
                      <a:pPr>
                        <a:lnSpc>
                          <a:spcPct val="107000"/>
                        </a:lnSpc>
                        <a:spcAft>
                          <a:spcPts val="0"/>
                        </a:spcAft>
                      </a:pPr>
                      <a:endPar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taught verb tenses consistently </a:t>
                      </a:r>
                    </a:p>
                  </a:txBody>
                  <a:tcPr marL="68580" marR="68580" marT="0" marB="0"/>
                </a:tc>
                <a:tc hMerge="1">
                  <a:txBody>
                    <a:bodyPr/>
                    <a:lstStyle/>
                    <a:p>
                      <a:endParaRPr lang="en-GB" dirty="0"/>
                    </a:p>
                  </a:txBody>
                  <a:tcPr/>
                </a:tc>
                <a:tc gridSpan="2">
                  <a:txBody>
                    <a:bodyPr/>
                    <a:lstStyle/>
                    <a:p>
                      <a:r>
                        <a:rPr lang="en-GB" sz="1200" b="1" dirty="0">
                          <a:solidFill>
                            <a:schemeClr val="accent6">
                              <a:lumMod val="60000"/>
                              <a:lumOff val="40000"/>
                            </a:schemeClr>
                          </a:solidFill>
                        </a:rPr>
                        <a:t>Using ? . !  capitalisation to begin new sentences, pronoun ‘I’ and for proper nouns.</a:t>
                      </a:r>
                    </a:p>
                    <a:p>
                      <a:r>
                        <a:rPr lang="en-GB" sz="1200" b="1" dirty="0">
                          <a:solidFill>
                            <a:schemeClr val="accent6">
                              <a:lumMod val="60000"/>
                              <a:lumOff val="40000"/>
                            </a:schemeClr>
                          </a:solidFill>
                        </a:rPr>
                        <a:t>Possessive apostrophe for singular possession </a:t>
                      </a:r>
                    </a:p>
                    <a:p>
                      <a:r>
                        <a:rPr lang="en-GB" sz="1200" b="1" dirty="0">
                          <a:solidFill>
                            <a:schemeClr val="accent6">
                              <a:lumMod val="60000"/>
                              <a:lumOff val="40000"/>
                            </a:schemeClr>
                          </a:solidFill>
                        </a:rPr>
                        <a:t>Apostrophes to mark contractions </a:t>
                      </a:r>
                    </a:p>
                    <a:p>
                      <a:r>
                        <a:rPr lang="en-GB" sz="1200" b="1" dirty="0">
                          <a:solidFill>
                            <a:schemeClr val="accent6">
                              <a:lumMod val="60000"/>
                              <a:lumOff val="40000"/>
                            </a:schemeClr>
                          </a:solidFill>
                        </a:rPr>
                        <a:t>Commas to separate items in a list</a:t>
                      </a:r>
                    </a:p>
                    <a:p>
                      <a:r>
                        <a:rPr lang="en-GB" sz="1200" b="1" dirty="0">
                          <a:solidFill>
                            <a:schemeClr val="accent6">
                              <a:lumMod val="60000"/>
                              <a:lumOff val="40000"/>
                            </a:schemeClr>
                          </a:solidFill>
                        </a:rPr>
                        <a:t>Use a and an correctly </a:t>
                      </a:r>
                    </a:p>
                    <a:p>
                      <a:r>
                        <a:rPr lang="en-GB" sz="1200" b="1" dirty="0">
                          <a:solidFill>
                            <a:schemeClr val="accent6">
                              <a:lumMod val="60000"/>
                              <a:lumOff val="40000"/>
                            </a:schemeClr>
                          </a:solidFill>
                        </a:rPr>
                        <a:t>Present perfect and past progressive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accent6">
                              <a:lumMod val="60000"/>
                              <a:lumOff val="40000"/>
                            </a:schemeClr>
                          </a:solidFill>
                        </a:rPr>
                        <a:t>Comma to demarcate a fronted adverbial </a:t>
                      </a:r>
                    </a:p>
                    <a:p>
                      <a:endParaRPr lang="en-GB" sz="1200" b="1" dirty="0">
                        <a:solidFill>
                          <a:schemeClr val="accent6">
                            <a:lumMod val="75000"/>
                          </a:schemeClr>
                        </a:solidFill>
                      </a:endParaRPr>
                    </a:p>
                    <a:p>
                      <a:r>
                        <a:rPr lang="en-GB" sz="1200" b="1" dirty="0">
                          <a:solidFill>
                            <a:schemeClr val="accent6">
                              <a:lumMod val="75000"/>
                            </a:schemeClr>
                          </a:solidFill>
                        </a:rPr>
                        <a:t>Using inverted commas to demarcate direct speech even when the reporting verb splits the speech.</a:t>
                      </a:r>
                    </a:p>
                    <a:p>
                      <a:endParaRPr lang="en-GB" sz="1200" b="1" dirty="0">
                        <a:solidFill>
                          <a:schemeClr val="accent6">
                            <a:lumMod val="75000"/>
                          </a:schemeClr>
                        </a:solidFill>
                      </a:endParaRPr>
                    </a:p>
                    <a:p>
                      <a:r>
                        <a:rPr lang="en-GB" sz="1200" b="1" dirty="0">
                          <a:solidFill>
                            <a:schemeClr val="accent6">
                              <a:lumMod val="75000"/>
                            </a:schemeClr>
                          </a:solidFill>
                        </a:rPr>
                        <a:t>Plurals and apostrophe for plural and singular possession</a:t>
                      </a:r>
                    </a:p>
                    <a:p>
                      <a:endParaRPr lang="en-GB" sz="1200" b="1" dirty="0">
                        <a:solidFill>
                          <a:schemeClr val="accent6">
                            <a:lumMod val="75000"/>
                          </a:schemeClr>
                        </a:solidFill>
                      </a:endParaRPr>
                    </a:p>
                    <a:p>
                      <a:r>
                        <a:rPr lang="en-GB" sz="1200" b="1" dirty="0">
                          <a:solidFill>
                            <a:schemeClr val="accent6">
                              <a:lumMod val="75000"/>
                            </a:schemeClr>
                          </a:solidFill>
                        </a:rPr>
                        <a:t>Use taught verb tenses consistently </a:t>
                      </a:r>
                    </a:p>
                    <a:p>
                      <a:endParaRPr lang="en-GB" sz="1100" b="1" dirty="0">
                        <a:solidFill>
                          <a:schemeClr val="accent6">
                            <a:lumMod val="75000"/>
                          </a:schemeClr>
                        </a:solidFill>
                      </a:endParaRPr>
                    </a:p>
                  </a:txBody>
                  <a:tcPr/>
                </a:tc>
                <a:tc hMerge="1">
                  <a:txBody>
                    <a:bodyPr/>
                    <a:lstStyle/>
                    <a:p>
                      <a:endParaRPr lang="en-GB" dirty="0"/>
                    </a:p>
                  </a:txBody>
                  <a:tcPr/>
                </a:tc>
                <a:extLst>
                  <a:ext uri="{0D108BD9-81ED-4DB2-BD59-A6C34878D82A}">
                    <a16:rowId xmlns:a16="http://schemas.microsoft.com/office/drawing/2014/main" val="3890055152"/>
                  </a:ext>
                </a:extLst>
              </a:tr>
              <a:tr h="1245903">
                <a:tc>
                  <a:txBody>
                    <a:bodyPr/>
                    <a:lstStyle/>
                    <a:p>
                      <a:r>
                        <a:rPr lang="en-GB" dirty="0"/>
                        <a:t>Composition</a:t>
                      </a:r>
                    </a:p>
                  </a:txBody>
                  <a:tcPr/>
                </a:tc>
                <a:tc gridSpan="2">
                  <a:txBody>
                    <a:bodyPr/>
                    <a:lstStyle/>
                    <a:p>
                      <a:pPr algn="ctr">
                        <a:lnSpc>
                          <a:spcPct val="107000"/>
                        </a:lnSpc>
                        <a:spcAft>
                          <a:spcPts val="0"/>
                        </a:spcAft>
                      </a:pPr>
                      <a:r>
                        <a:rPr lang="en-GB" sz="1050" kern="1200" dirty="0">
                          <a:solidFill>
                            <a:schemeClr val="dk1"/>
                          </a:solidFill>
                          <a:effectLst/>
                          <a:latin typeface="+mn-lt"/>
                          <a:ea typeface="+mn-ea"/>
                          <a:cs typeface="+mn-cs"/>
                        </a:rPr>
                        <a:t>Can write simple settings and character descriptions and narrative that follows a plot  </a:t>
                      </a:r>
                    </a:p>
                    <a:p>
                      <a:pPr algn="ctr">
                        <a:lnSpc>
                          <a:spcPct val="107000"/>
                        </a:lnSpc>
                        <a:spcAft>
                          <a:spcPts val="0"/>
                        </a:spcAft>
                      </a:pPr>
                      <a:endParaRPr lang="en-GB" sz="400" kern="1200" dirty="0">
                        <a:solidFill>
                          <a:schemeClr val="dk1"/>
                        </a:solidFill>
                        <a:effectLst/>
                        <a:latin typeface="+mn-lt"/>
                        <a:ea typeface="+mn-ea"/>
                        <a:cs typeface="+mn-cs"/>
                      </a:endParaRPr>
                    </a:p>
                    <a:p>
                      <a:pPr algn="ctr">
                        <a:lnSpc>
                          <a:spcPct val="107000"/>
                        </a:lnSpc>
                        <a:spcAft>
                          <a:spcPts val="0"/>
                        </a:spcAft>
                      </a:pPr>
                      <a:r>
                        <a:rPr lang="en-GB" sz="1050" kern="1200" dirty="0">
                          <a:solidFill>
                            <a:schemeClr val="dk1"/>
                          </a:solidFill>
                          <a:effectLst/>
                          <a:latin typeface="+mn-lt"/>
                          <a:ea typeface="+mn-ea"/>
                          <a:cs typeface="+mn-cs"/>
                        </a:rPr>
                        <a:t>use simple organisational devices such as heading and subheadings </a:t>
                      </a:r>
                    </a:p>
                    <a:p>
                      <a:pPr algn="ctr">
                        <a:lnSpc>
                          <a:spcPct val="107000"/>
                        </a:lnSpc>
                        <a:spcAft>
                          <a:spcPts val="0"/>
                        </a:spcAft>
                      </a:pPr>
                      <a:endParaRPr lang="en-GB" sz="600" kern="1200" dirty="0">
                        <a:solidFill>
                          <a:schemeClr val="dk1"/>
                        </a:solidFill>
                        <a:effectLst/>
                        <a:latin typeface="+mn-lt"/>
                        <a:ea typeface="+mn-ea"/>
                        <a:cs typeface="+mn-cs"/>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Using simple expanded noun phrases within settings and character descriptions. </a:t>
                      </a:r>
                    </a:p>
                    <a:p>
                      <a:pPr algn="ctr">
                        <a:lnSpc>
                          <a:spcPct val="107000"/>
                        </a:lnSpc>
                        <a:spcAft>
                          <a:spcPts val="0"/>
                        </a:spcAft>
                      </a:pPr>
                      <a:endParaRPr lang="en-GB" sz="7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co-ordinating and subordinating conjunctions </a:t>
                      </a:r>
                      <a:r>
                        <a:rPr lang="en-GB" sz="1050" b="1" kern="100" dirty="0">
                          <a:effectLst/>
                          <a:latin typeface="Calibri" panose="020F0502020204030204" pitchFamily="34" charset="0"/>
                          <a:ea typeface="Calibri" panose="020F0502020204030204" pitchFamily="34" charset="0"/>
                          <a:cs typeface="Arial" panose="020B0604020202020204" pitchFamily="34" charset="0"/>
                        </a:rPr>
                        <a:t>when if that because</a:t>
                      </a:r>
                      <a:r>
                        <a:rPr lang="en-GB" sz="1050" kern="100" dirty="0">
                          <a:effectLst/>
                          <a:latin typeface="Calibri" panose="020F0502020204030204" pitchFamily="34" charset="0"/>
                          <a:ea typeface="Calibri" panose="020F0502020204030204" pitchFamily="34" charset="0"/>
                          <a:cs typeface="Arial" panose="020B0604020202020204" pitchFamily="34" charset="0"/>
                        </a:rPr>
                        <a:t> to join clauses</a:t>
                      </a:r>
                    </a:p>
                  </a:txBody>
                  <a:tcPr marL="68580" marR="68580" marT="0" marB="0"/>
                </a:tc>
                <a:tc hMerge="1">
                  <a:txBody>
                    <a:bodyPr/>
                    <a:lstStyle/>
                    <a:p>
                      <a:pP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paragraphs to group related sentences </a:t>
                      </a:r>
                    </a:p>
                    <a:p>
                      <a:pPr algn="ctr">
                        <a:lnSpc>
                          <a:spcPct val="107000"/>
                        </a:lnSpc>
                        <a:spcAft>
                          <a:spcPts val="0"/>
                        </a:spcAft>
                      </a:pP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Write for a range of real purposes and audiences, beginning to develop an awareness of appropriate language and form </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conjunctions, adverbs and prepositions to express place, time and cause (when, before, after, next, soon)</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introductions/openings and conclusions/endings</a:t>
                      </a:r>
                    </a:p>
                  </a:txBody>
                  <a:tcPr marL="68580" marR="68580" marT="0" marB="0"/>
                </a:tc>
                <a:tc hMerge="1">
                  <a:txBody>
                    <a:bodyPr/>
                    <a:lstStyle/>
                    <a:p>
                      <a:endParaRPr lang="en-GB" dirty="0"/>
                    </a:p>
                  </a:txBody>
                  <a:tcPr/>
                </a:tc>
                <a:tc gridSpan="2">
                  <a:txBody>
                    <a:bodyPr/>
                    <a:lstStyle/>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a subordinating clause at the start and end of sentences</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Write with an awareness of appropriate language and form, choosing appropriate devices to add interest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well paced plot and characterisation including actions and speech.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To use appropriate structural and grammatical features in both fiction and non-fiction texts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subordinating conjunctions when, if, that, because , whilst, although, since,</a:t>
                      </a:r>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3" name="Arrow: Up 2">
            <a:hlinkClick r:id="rId2" action="ppaction://hlinksldjump"/>
            <a:extLst>
              <a:ext uri="{FF2B5EF4-FFF2-40B4-BE49-F238E27FC236}">
                <a16:creationId xmlns:a16="http://schemas.microsoft.com/office/drawing/2014/main" id="{49C470A7-6608-4474-9EE8-0D254E539158}"/>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32050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180361" y="485775"/>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5</a:t>
            </a:r>
          </a:p>
        </p:txBody>
      </p:sp>
      <p:pic>
        <p:nvPicPr>
          <p:cNvPr id="4" name="Picture 3" descr="A screenshot of a computer&#10;&#10;AI-generated content may be incorrect.">
            <a:extLst>
              <a:ext uri="{FF2B5EF4-FFF2-40B4-BE49-F238E27FC236}">
                <a16:creationId xmlns:a16="http://schemas.microsoft.com/office/drawing/2014/main" id="{4679C255-305F-4090-A7A2-D0534B0A2513}"/>
              </a:ext>
            </a:extLst>
          </p:cNvPr>
          <p:cNvPicPr/>
          <p:nvPr/>
        </p:nvPicPr>
        <p:blipFill>
          <a:blip r:embed="rId2">
            <a:extLst>
              <a:ext uri="{28A0092B-C50C-407E-A947-70E740481C1C}">
                <a14:useLocalDpi xmlns:a14="http://schemas.microsoft.com/office/drawing/2010/main" val="0"/>
              </a:ext>
            </a:extLst>
          </a:blip>
          <a:stretch>
            <a:fillRect/>
          </a:stretch>
        </p:blipFill>
        <p:spPr>
          <a:xfrm>
            <a:off x="3043239" y="254953"/>
            <a:ext cx="8133080" cy="6445885"/>
          </a:xfrm>
          <a:prstGeom prst="rect">
            <a:avLst/>
          </a:prstGeom>
        </p:spPr>
      </p:pic>
    </p:spTree>
    <p:extLst>
      <p:ext uri="{BB962C8B-B14F-4D97-AF65-F5344CB8AC3E}">
        <p14:creationId xmlns:p14="http://schemas.microsoft.com/office/powerpoint/2010/main" val="241900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180360" y="23940"/>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5</a:t>
            </a:r>
          </a:p>
        </p:txBody>
      </p:sp>
      <p:graphicFrame>
        <p:nvGraphicFramePr>
          <p:cNvPr id="19" name="Table 18">
            <a:extLst>
              <a:ext uri="{FF2B5EF4-FFF2-40B4-BE49-F238E27FC236}">
                <a16:creationId xmlns:a16="http://schemas.microsoft.com/office/drawing/2014/main" id="{287C18C3-0838-498D-AE5F-679FE65725B4}"/>
              </a:ext>
            </a:extLst>
          </p:cNvPr>
          <p:cNvGraphicFramePr>
            <a:graphicFrameLocks noGrp="1"/>
          </p:cNvGraphicFramePr>
          <p:nvPr/>
        </p:nvGraphicFramePr>
        <p:xfrm>
          <a:off x="6594157" y="1045956"/>
          <a:ext cx="5275897" cy="816992"/>
        </p:xfrm>
        <a:graphic>
          <a:graphicData uri="http://schemas.openxmlformats.org/drawingml/2006/table">
            <a:tbl>
              <a:tblPr firstRow="1" firstCol="1" bandRow="1"/>
              <a:tblGrid>
                <a:gridCol w="1196265">
                  <a:extLst>
                    <a:ext uri="{9D8B030D-6E8A-4147-A177-3AD203B41FA5}">
                      <a16:colId xmlns:a16="http://schemas.microsoft.com/office/drawing/2014/main" val="1584061030"/>
                    </a:ext>
                  </a:extLst>
                </a:gridCol>
                <a:gridCol w="1468508">
                  <a:extLst>
                    <a:ext uri="{9D8B030D-6E8A-4147-A177-3AD203B41FA5}">
                      <a16:colId xmlns:a16="http://schemas.microsoft.com/office/drawing/2014/main" val="2241927025"/>
                    </a:ext>
                  </a:extLst>
                </a:gridCol>
                <a:gridCol w="1731361">
                  <a:extLst>
                    <a:ext uri="{9D8B030D-6E8A-4147-A177-3AD203B41FA5}">
                      <a16:colId xmlns:a16="http://schemas.microsoft.com/office/drawing/2014/main" val="1445557350"/>
                    </a:ext>
                  </a:extLst>
                </a:gridCol>
                <a:gridCol w="879763">
                  <a:extLst>
                    <a:ext uri="{9D8B030D-6E8A-4147-A177-3AD203B41FA5}">
                      <a16:colId xmlns:a16="http://schemas.microsoft.com/office/drawing/2014/main" val="164017512"/>
                    </a:ext>
                  </a:extLst>
                </a:gridCol>
              </a:tblGrid>
              <a:tr h="306769">
                <a:tc gridSpan="4">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50691110"/>
                  </a:ext>
                </a:extLst>
              </a:tr>
              <a:tr h="449092">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793618049"/>
                  </a:ext>
                </a:extLst>
              </a:tr>
            </a:tbl>
          </a:graphicData>
        </a:graphic>
      </p:graphicFrame>
      <p:graphicFrame>
        <p:nvGraphicFramePr>
          <p:cNvPr id="20" name="Table 19">
            <a:extLst>
              <a:ext uri="{FF2B5EF4-FFF2-40B4-BE49-F238E27FC236}">
                <a16:creationId xmlns:a16="http://schemas.microsoft.com/office/drawing/2014/main" id="{1DA62319-F09E-4A65-9D42-CEB1500C59A9}"/>
              </a:ext>
            </a:extLst>
          </p:cNvPr>
          <p:cNvGraphicFramePr>
            <a:graphicFrameLocks noGrp="1"/>
          </p:cNvGraphicFramePr>
          <p:nvPr/>
        </p:nvGraphicFramePr>
        <p:xfrm>
          <a:off x="225742" y="760202"/>
          <a:ext cx="5870258" cy="719030"/>
        </p:xfrm>
        <a:graphic>
          <a:graphicData uri="http://schemas.openxmlformats.org/drawingml/2006/table">
            <a:tbl>
              <a:tblPr firstRow="1" firstCol="1" bandRow="1"/>
              <a:tblGrid>
                <a:gridCol w="2956517">
                  <a:extLst>
                    <a:ext uri="{9D8B030D-6E8A-4147-A177-3AD203B41FA5}">
                      <a16:colId xmlns:a16="http://schemas.microsoft.com/office/drawing/2014/main" val="3500423754"/>
                    </a:ext>
                  </a:extLst>
                </a:gridCol>
                <a:gridCol w="2913741">
                  <a:extLst>
                    <a:ext uri="{9D8B030D-6E8A-4147-A177-3AD203B41FA5}">
                      <a16:colId xmlns:a16="http://schemas.microsoft.com/office/drawing/2014/main" val="2520812591"/>
                    </a:ext>
                  </a:extLst>
                </a:gridCol>
              </a:tblGrid>
              <a:tr h="291821">
                <a:tc gridSpan="2">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26102118"/>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601923875"/>
                  </a:ext>
                </a:extLst>
              </a:tr>
            </a:tbl>
          </a:graphicData>
        </a:graphic>
      </p:graphicFrame>
      <p:graphicFrame>
        <p:nvGraphicFramePr>
          <p:cNvPr id="21" name="Table 20">
            <a:extLst>
              <a:ext uri="{FF2B5EF4-FFF2-40B4-BE49-F238E27FC236}">
                <a16:creationId xmlns:a16="http://schemas.microsoft.com/office/drawing/2014/main" id="{4894A901-262B-458B-9AB3-051D3231736B}"/>
              </a:ext>
            </a:extLst>
          </p:cNvPr>
          <p:cNvGraphicFramePr>
            <a:graphicFrameLocks noGrp="1"/>
          </p:cNvGraphicFramePr>
          <p:nvPr>
            <p:extLst>
              <p:ext uri="{D42A27DB-BD31-4B8C-83A1-F6EECF244321}">
                <p14:modId xmlns:p14="http://schemas.microsoft.com/office/powerpoint/2010/main" val="2384513084"/>
              </p:ext>
            </p:extLst>
          </p:nvPr>
        </p:nvGraphicFramePr>
        <p:xfrm>
          <a:off x="225742" y="3735275"/>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3500036074"/>
                    </a:ext>
                  </a:extLst>
                </a:gridCol>
                <a:gridCol w="1956753">
                  <a:extLst>
                    <a:ext uri="{9D8B030D-6E8A-4147-A177-3AD203B41FA5}">
                      <a16:colId xmlns:a16="http://schemas.microsoft.com/office/drawing/2014/main" val="4139170866"/>
                    </a:ext>
                  </a:extLst>
                </a:gridCol>
                <a:gridCol w="1956753">
                  <a:extLst>
                    <a:ext uri="{9D8B030D-6E8A-4147-A177-3AD203B41FA5}">
                      <a16:colId xmlns:a16="http://schemas.microsoft.com/office/drawing/2014/main" val="3174680137"/>
                    </a:ext>
                  </a:extLst>
                </a:gridCol>
              </a:tblGrid>
              <a:tr h="294486">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51380246"/>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1412517123"/>
                  </a:ext>
                </a:extLst>
              </a:tr>
            </a:tbl>
          </a:graphicData>
        </a:graphic>
      </p:graphicFrame>
      <p:graphicFrame>
        <p:nvGraphicFramePr>
          <p:cNvPr id="22" name="Table 21">
            <a:extLst>
              <a:ext uri="{FF2B5EF4-FFF2-40B4-BE49-F238E27FC236}">
                <a16:creationId xmlns:a16="http://schemas.microsoft.com/office/drawing/2014/main" id="{8FA74ACF-2575-4467-B065-63F81DB4FEC1}"/>
              </a:ext>
            </a:extLst>
          </p:cNvPr>
          <p:cNvGraphicFramePr>
            <a:graphicFrameLocks noGrp="1"/>
          </p:cNvGraphicFramePr>
          <p:nvPr/>
        </p:nvGraphicFramePr>
        <p:xfrm>
          <a:off x="225742" y="2263966"/>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1424977468"/>
                    </a:ext>
                  </a:extLst>
                </a:gridCol>
                <a:gridCol w="1956753">
                  <a:extLst>
                    <a:ext uri="{9D8B030D-6E8A-4147-A177-3AD203B41FA5}">
                      <a16:colId xmlns:a16="http://schemas.microsoft.com/office/drawing/2014/main" val="115938773"/>
                    </a:ext>
                  </a:extLst>
                </a:gridCol>
                <a:gridCol w="1956753">
                  <a:extLst>
                    <a:ext uri="{9D8B030D-6E8A-4147-A177-3AD203B41FA5}">
                      <a16:colId xmlns:a16="http://schemas.microsoft.com/office/drawing/2014/main" val="2885318045"/>
                    </a:ext>
                  </a:extLst>
                </a:gridCol>
              </a:tblGrid>
              <a:tr h="294486">
                <a:tc gridSpan="3">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20827080"/>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356381673"/>
                  </a:ext>
                </a:extLst>
              </a:tr>
            </a:tbl>
          </a:graphicData>
        </a:graphic>
      </p:graphicFrame>
      <p:graphicFrame>
        <p:nvGraphicFramePr>
          <p:cNvPr id="23" name="Table 22">
            <a:extLst>
              <a:ext uri="{FF2B5EF4-FFF2-40B4-BE49-F238E27FC236}">
                <a16:creationId xmlns:a16="http://schemas.microsoft.com/office/drawing/2014/main" id="{32990BAF-36A9-4FF2-A309-84F3F349713D}"/>
              </a:ext>
            </a:extLst>
          </p:cNvPr>
          <p:cNvGraphicFramePr>
            <a:graphicFrameLocks noGrp="1"/>
          </p:cNvGraphicFramePr>
          <p:nvPr/>
        </p:nvGraphicFramePr>
        <p:xfrm>
          <a:off x="6594157" y="4530881"/>
          <a:ext cx="5275896" cy="997567"/>
        </p:xfrm>
        <a:graphic>
          <a:graphicData uri="http://schemas.openxmlformats.org/drawingml/2006/table">
            <a:tbl>
              <a:tblPr firstRow="1" firstCol="1" bandRow="1"/>
              <a:tblGrid>
                <a:gridCol w="1758632">
                  <a:extLst>
                    <a:ext uri="{9D8B030D-6E8A-4147-A177-3AD203B41FA5}">
                      <a16:colId xmlns:a16="http://schemas.microsoft.com/office/drawing/2014/main" val="2933597651"/>
                    </a:ext>
                  </a:extLst>
                </a:gridCol>
                <a:gridCol w="1758632">
                  <a:extLst>
                    <a:ext uri="{9D8B030D-6E8A-4147-A177-3AD203B41FA5}">
                      <a16:colId xmlns:a16="http://schemas.microsoft.com/office/drawing/2014/main" val="782375423"/>
                    </a:ext>
                  </a:extLst>
                </a:gridCol>
                <a:gridCol w="1758632">
                  <a:extLst>
                    <a:ext uri="{9D8B030D-6E8A-4147-A177-3AD203B41FA5}">
                      <a16:colId xmlns:a16="http://schemas.microsoft.com/office/drawing/2014/main" val="1779911959"/>
                    </a:ext>
                  </a:extLst>
                </a:gridCol>
              </a:tblGrid>
              <a:tr h="404866">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85438231"/>
                  </a:ext>
                </a:extLst>
              </a:tr>
              <a:tr h="592701">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relative clause,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96B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3902722053"/>
                  </a:ext>
                </a:extLst>
              </a:tr>
            </a:tbl>
          </a:graphicData>
        </a:graphic>
      </p:graphicFrame>
      <p:graphicFrame>
        <p:nvGraphicFramePr>
          <p:cNvPr id="24" name="Table 23">
            <a:extLst>
              <a:ext uri="{FF2B5EF4-FFF2-40B4-BE49-F238E27FC236}">
                <a16:creationId xmlns:a16="http://schemas.microsoft.com/office/drawing/2014/main" id="{60E4AE17-3566-477F-874C-B84A2109860E}"/>
              </a:ext>
            </a:extLst>
          </p:cNvPr>
          <p:cNvGraphicFramePr>
            <a:graphicFrameLocks noGrp="1"/>
          </p:cNvGraphicFramePr>
          <p:nvPr/>
        </p:nvGraphicFramePr>
        <p:xfrm>
          <a:off x="6594157" y="2642753"/>
          <a:ext cx="5275896" cy="852858"/>
        </p:xfrm>
        <a:graphic>
          <a:graphicData uri="http://schemas.openxmlformats.org/drawingml/2006/table">
            <a:tbl>
              <a:tblPr firstRow="1" firstCol="1" bandRow="1"/>
              <a:tblGrid>
                <a:gridCol w="1758632">
                  <a:extLst>
                    <a:ext uri="{9D8B030D-6E8A-4147-A177-3AD203B41FA5}">
                      <a16:colId xmlns:a16="http://schemas.microsoft.com/office/drawing/2014/main" val="3834806198"/>
                    </a:ext>
                  </a:extLst>
                </a:gridCol>
                <a:gridCol w="1758632">
                  <a:extLst>
                    <a:ext uri="{9D8B030D-6E8A-4147-A177-3AD203B41FA5}">
                      <a16:colId xmlns:a16="http://schemas.microsoft.com/office/drawing/2014/main" val="4133119172"/>
                    </a:ext>
                  </a:extLst>
                </a:gridCol>
                <a:gridCol w="878869">
                  <a:extLst>
                    <a:ext uri="{9D8B030D-6E8A-4147-A177-3AD203B41FA5}">
                      <a16:colId xmlns:a16="http://schemas.microsoft.com/office/drawing/2014/main" val="863666956"/>
                    </a:ext>
                  </a:extLst>
                </a:gridCol>
                <a:gridCol w="879763">
                  <a:extLst>
                    <a:ext uri="{9D8B030D-6E8A-4147-A177-3AD203B41FA5}">
                      <a16:colId xmlns:a16="http://schemas.microsoft.com/office/drawing/2014/main" val="2594132522"/>
                    </a:ext>
                  </a:extLst>
                </a:gridCol>
              </a:tblGrid>
              <a:tr h="342635">
                <a:tc gridSpan="4">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9504342"/>
                  </a:ext>
                </a:extLst>
              </a:tr>
              <a:tr h="501597">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923341230"/>
                  </a:ext>
                </a:extLst>
              </a:tr>
            </a:tbl>
          </a:graphicData>
        </a:graphic>
      </p:graphicFrame>
      <p:graphicFrame>
        <p:nvGraphicFramePr>
          <p:cNvPr id="26" name="Table 25">
            <a:extLst>
              <a:ext uri="{FF2B5EF4-FFF2-40B4-BE49-F238E27FC236}">
                <a16:creationId xmlns:a16="http://schemas.microsoft.com/office/drawing/2014/main" id="{7D89D0F2-6EB8-4A2E-A434-E8EF45EF02F4}"/>
              </a:ext>
            </a:extLst>
          </p:cNvPr>
          <p:cNvGraphicFramePr>
            <a:graphicFrameLocks noGrp="1"/>
          </p:cNvGraphicFramePr>
          <p:nvPr>
            <p:extLst>
              <p:ext uri="{D42A27DB-BD31-4B8C-83A1-F6EECF244321}">
                <p14:modId xmlns:p14="http://schemas.microsoft.com/office/powerpoint/2010/main" val="3897782158"/>
              </p:ext>
            </p:extLst>
          </p:nvPr>
        </p:nvGraphicFramePr>
        <p:xfrm>
          <a:off x="225742" y="5295754"/>
          <a:ext cx="5870258" cy="802044"/>
        </p:xfrm>
        <a:graphic>
          <a:graphicData uri="http://schemas.openxmlformats.org/drawingml/2006/table">
            <a:tbl>
              <a:tblPr firstRow="1" firstCol="1" bandRow="1"/>
              <a:tblGrid>
                <a:gridCol w="1059213">
                  <a:extLst>
                    <a:ext uri="{9D8B030D-6E8A-4147-A177-3AD203B41FA5}">
                      <a16:colId xmlns:a16="http://schemas.microsoft.com/office/drawing/2014/main" val="1833403907"/>
                    </a:ext>
                  </a:extLst>
                </a:gridCol>
                <a:gridCol w="1299224">
                  <a:extLst>
                    <a:ext uri="{9D8B030D-6E8A-4147-A177-3AD203B41FA5}">
                      <a16:colId xmlns:a16="http://schemas.microsoft.com/office/drawing/2014/main" val="4042772614"/>
                    </a:ext>
                  </a:extLst>
                </a:gridCol>
                <a:gridCol w="1535901">
                  <a:extLst>
                    <a:ext uri="{9D8B030D-6E8A-4147-A177-3AD203B41FA5}">
                      <a16:colId xmlns:a16="http://schemas.microsoft.com/office/drawing/2014/main" val="1214955405"/>
                    </a:ext>
                  </a:extLst>
                </a:gridCol>
                <a:gridCol w="1063380">
                  <a:extLst>
                    <a:ext uri="{9D8B030D-6E8A-4147-A177-3AD203B41FA5}">
                      <a16:colId xmlns:a16="http://schemas.microsoft.com/office/drawing/2014/main" val="2410313445"/>
                    </a:ext>
                  </a:extLst>
                </a:gridCol>
                <a:gridCol w="912540">
                  <a:extLst>
                    <a:ext uri="{9D8B030D-6E8A-4147-A177-3AD203B41FA5}">
                      <a16:colId xmlns:a16="http://schemas.microsoft.com/office/drawing/2014/main" val="1159158725"/>
                    </a:ext>
                  </a:extLst>
                </a:gridCol>
              </a:tblGrid>
              <a:tr h="291821">
                <a:tc gridSpan="5">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66841520"/>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coordinating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350819301"/>
                  </a:ext>
                </a:extLst>
              </a:tr>
            </a:tbl>
          </a:graphicData>
        </a:graphic>
      </p:graphicFrame>
      <p:sp>
        <p:nvSpPr>
          <p:cNvPr id="10" name="Arrow: Up 9">
            <a:hlinkClick r:id="rId2" action="ppaction://hlinksldjump"/>
            <a:extLst>
              <a:ext uri="{FF2B5EF4-FFF2-40B4-BE49-F238E27FC236}">
                <a16:creationId xmlns:a16="http://schemas.microsoft.com/office/drawing/2014/main" id="{422C1DF3-321B-4648-8C8F-18C3C96F54A2}"/>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7380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719C5B-2942-437C-A0FC-E2906D940E9C}"/>
              </a:ext>
            </a:extLst>
          </p:cNvPr>
          <p:cNvGraphicFramePr>
            <a:graphicFrameLocks noGrp="1"/>
          </p:cNvGraphicFramePr>
          <p:nvPr>
            <p:extLst>
              <p:ext uri="{D42A27DB-BD31-4B8C-83A1-F6EECF244321}">
                <p14:modId xmlns:p14="http://schemas.microsoft.com/office/powerpoint/2010/main" val="2420605269"/>
              </p:ext>
            </p:extLst>
          </p:nvPr>
        </p:nvGraphicFramePr>
        <p:xfrm>
          <a:off x="0" y="0"/>
          <a:ext cx="12191998" cy="6799517"/>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575806">
                <a:tc>
                  <a:txBody>
                    <a:bodyPr/>
                    <a:lstStyle/>
                    <a:p>
                      <a:pPr algn="ctr"/>
                      <a:r>
                        <a:rPr lang="en-GB" sz="3200" dirty="0"/>
                        <a:t>Year 5</a:t>
                      </a:r>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769012">
                <a:tc>
                  <a:txBody>
                    <a:bodyPr/>
                    <a:lstStyle/>
                    <a:p>
                      <a:endParaRPr lang="en-GB"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5-6 recount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diary</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letter</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diary</a:t>
                      </a:r>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letter</a:t>
                      </a:r>
                    </a:p>
                  </a:txBody>
                  <a:tcPr/>
                </a:tc>
                <a:extLst>
                  <a:ext uri="{0D108BD9-81ED-4DB2-BD59-A6C34878D82A}">
                    <a16:rowId xmlns:a16="http://schemas.microsoft.com/office/drawing/2014/main" val="4026997647"/>
                  </a:ext>
                </a:extLst>
              </a:tr>
              <a:tr h="3507244">
                <a:tc>
                  <a:txBody>
                    <a:bodyPr/>
                    <a:lstStyle/>
                    <a:p>
                      <a:r>
                        <a:rPr lang="en-GB" dirty="0"/>
                        <a:t>Punctuation and grammar</a:t>
                      </a:r>
                    </a:p>
                  </a:txBody>
                  <a:tcPr/>
                </a:tc>
                <a:tc gridSpan="2">
                  <a:txBody>
                    <a:bodyPr/>
                    <a:lstStyle/>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apostrophes including plurals; comma for a fronted adverbial and all other taught punctuation.</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a and an correctly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Punctuate speech</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modal verbs to show possibility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Organise paragraphs around a theme, starting a new one when appropriate (change of time, setting, theme).</a:t>
                      </a:r>
                    </a:p>
                  </a:txBody>
                  <a:tcPr marL="68580" marR="68580" marT="0" marB="0"/>
                </a:tc>
                <a:tc hMerge="1">
                  <a:txBody>
                    <a:bodyPr/>
                    <a:lstStyle/>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nSpc>
                          <a:spcPct val="107000"/>
                        </a:lnSpc>
                        <a:spcAft>
                          <a:spcPts val="0"/>
                        </a:spcAft>
                      </a:pPr>
                      <a:r>
                        <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taught verb tenses consistently including present (perfect), past progressive </a:t>
                      </a:r>
                    </a:p>
                    <a:p>
                      <a:pPr>
                        <a:lnSpc>
                          <a:spcPct val="107000"/>
                        </a:lnSpc>
                        <a:spcAft>
                          <a:spcPts val="0"/>
                        </a:spcAft>
                      </a:pP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Punctuate dialogue</a:t>
                      </a:r>
                      <a:endParaRPr lang="en-GB" sz="16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commas to demarcate clauses within a multi clause sentence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To use relative clauses, correctly punctuated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brackets, dashes and commas for parenthesis </a:t>
                      </a:r>
                    </a:p>
                  </a:txBody>
                  <a:tcPr marL="68580" marR="68580" marT="0" marB="0"/>
                </a:tc>
                <a:tc hMerge="1">
                  <a:txBody>
                    <a:bodyPr/>
                    <a:lstStyle/>
                    <a:p>
                      <a:endParaRPr lang="en-GB" dirty="0"/>
                    </a:p>
                  </a:txBody>
                  <a:tcPr/>
                </a:tc>
                <a:tc gridSpan="2">
                  <a:txBody>
                    <a:bodyPr/>
                    <a:lstStyle/>
                    <a:p>
                      <a:pPr>
                        <a:lnSpc>
                          <a:spcPct val="107000"/>
                        </a:lnSpc>
                        <a:spcAft>
                          <a:spcPts val="0"/>
                        </a:spcAft>
                      </a:pPr>
                      <a:r>
                        <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taught verb tenses consistently including present (perfect), past progressive </a:t>
                      </a:r>
                    </a:p>
                    <a:p>
                      <a:pPr>
                        <a:lnSpc>
                          <a:spcPct val="107000"/>
                        </a:lnSpc>
                        <a:spcAft>
                          <a:spcPts val="0"/>
                        </a:spcAft>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Punctuate dialogue</a:t>
                      </a: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endPar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commas to demarcate clauses within a multi clause sentence </a:t>
                      </a:r>
                    </a:p>
                    <a:p>
                      <a:pPr>
                        <a:lnSpc>
                          <a:spcPct val="107000"/>
                        </a:lnSpc>
                        <a:spcAft>
                          <a:spcPts val="0"/>
                        </a:spcAft>
                      </a:pPr>
                      <a:endPar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To use relative clauses, correctly punctuated </a:t>
                      </a:r>
                    </a:p>
                    <a:p>
                      <a:pPr>
                        <a:lnSpc>
                          <a:spcPct val="107000"/>
                        </a:lnSpc>
                        <a:spcAft>
                          <a:spcPts val="0"/>
                        </a:spcAft>
                      </a:pPr>
                      <a:endPar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brackets, dashes and commas for parenthesis </a:t>
                      </a:r>
                    </a:p>
                    <a:p>
                      <a:endParaRPr lang="en-GB" sz="1200" b="1" dirty="0">
                        <a:solidFill>
                          <a:schemeClr val="accent6">
                            <a:lumMod val="75000"/>
                          </a:schemeClr>
                        </a:solidFill>
                      </a:endParaRPr>
                    </a:p>
                  </a:txBody>
                  <a:tcPr/>
                </a:tc>
                <a:tc hMerge="1">
                  <a:txBody>
                    <a:bodyPr/>
                    <a:lstStyle/>
                    <a:p>
                      <a:endParaRPr lang="en-GB" dirty="0"/>
                    </a:p>
                  </a:txBody>
                  <a:tcPr/>
                </a:tc>
                <a:extLst>
                  <a:ext uri="{0D108BD9-81ED-4DB2-BD59-A6C34878D82A}">
                    <a16:rowId xmlns:a16="http://schemas.microsoft.com/office/drawing/2014/main" val="3890055152"/>
                  </a:ext>
                </a:extLst>
              </a:tr>
              <a:tr h="1245903">
                <a:tc>
                  <a:txBody>
                    <a:bodyPr/>
                    <a:lstStyle/>
                    <a:p>
                      <a:r>
                        <a:rPr lang="en-GB" dirty="0"/>
                        <a:t>Composition</a:t>
                      </a:r>
                    </a:p>
                  </a:txBody>
                  <a:tcPr/>
                </a:tc>
                <a:tc gridSpan="2">
                  <a:txBody>
                    <a:bodyPr/>
                    <a:lstStyle/>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simple and multi (up to 3) clause sentences incorporating conjunctions to develop ideas. </a:t>
                      </a:r>
                    </a:p>
                    <a:p>
                      <a:pPr algn="ctr">
                        <a:lnSpc>
                          <a:spcPct val="107000"/>
                        </a:lnSpc>
                        <a:spcAft>
                          <a:spcPts val="0"/>
                        </a:spcAft>
                      </a:pPr>
                      <a:endParaRPr lang="en-GB" sz="105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Develop cohesion across sentences and sections of text (e.g. by choosing nouns or pronouns appropriately to avoid repetition).</a:t>
                      </a:r>
                    </a:p>
                    <a:p>
                      <a:pPr algn="ctr">
                        <a:lnSpc>
                          <a:spcPct val="107000"/>
                        </a:lnSpc>
                        <a:spcAft>
                          <a:spcPts val="0"/>
                        </a:spcAft>
                      </a:pPr>
                      <a:endParaRPr lang="en-GB" sz="105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Using paragraphs, headings and sub-headings to organise ideas and material across the text </a:t>
                      </a:r>
                    </a:p>
                  </a:txBody>
                  <a:tcPr marL="68580" marR="68580" marT="0" marB="0"/>
                </a:tc>
                <a:tc hMerge="1">
                  <a:txBody>
                    <a:bodyPr/>
                    <a:lstStyle/>
                    <a:p>
                      <a:pP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Use simple and multi (up to 3) clause sentences incorporating conjunctions to develop ideas. </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Write with an awareness of appropriate language and form linked to text purpose and the level of formality required </a:t>
                      </a:r>
                    </a:p>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In developed narratives, incorporate a well-paced plot and characterisation including actions and dialogue to convey characters</a:t>
                      </a:r>
                    </a:p>
                  </a:txBody>
                  <a:tcPr marL="68580" marR="68580" marT="0" marB="0"/>
                </a:tc>
                <a:tc hMerge="1">
                  <a:txBody>
                    <a:bodyPr/>
                    <a:lstStyle/>
                    <a:p>
                      <a:endParaRPr lang="en-GB" dirty="0"/>
                    </a:p>
                  </a:txBody>
                  <a:tcPr/>
                </a:tc>
                <a:tc gridSpan="2">
                  <a:txBody>
                    <a:bodyPr/>
                    <a:lstStyle/>
                    <a:p>
                      <a:pPr algn="ct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Use simple and multi (up to 3) clause sentences incorporating conjunctions to develop ideas. </a:t>
                      </a:r>
                    </a:p>
                    <a:p>
                      <a:pPr algn="ct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Write with an awareness of appropriate language and form linked to text purpose and the level of formality required </a:t>
                      </a:r>
                    </a:p>
                    <a:p>
                      <a:pPr algn="ct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In developed narratives, incorporate a well-paced plot and characterisation including actions and dialogue to convey characters</a:t>
                      </a:r>
                    </a:p>
                    <a:p>
                      <a:pPr algn="ctr">
                        <a:lnSpc>
                          <a:spcPct val="107000"/>
                        </a:lnSpc>
                        <a:spcAft>
                          <a:spcPts val="0"/>
                        </a:spcAft>
                      </a:pPr>
                      <a:endParaRPr lang="en-GB" sz="1050" kern="100" dirty="0">
                        <a:effectLst/>
                        <a:latin typeface="Calibri" panose="020F0502020204030204" pitchFamily="34" charset="0"/>
                        <a:ea typeface="Calibri" panose="020F050202020403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3" name="Arrow: Up 2">
            <a:hlinkClick r:id="rId2" action="ppaction://hlinksldjump"/>
            <a:extLst>
              <a:ext uri="{FF2B5EF4-FFF2-40B4-BE49-F238E27FC236}">
                <a16:creationId xmlns:a16="http://schemas.microsoft.com/office/drawing/2014/main" id="{13E3B5B4-D108-4505-857F-C993CCE803C1}"/>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29601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580411" y="542925"/>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6</a:t>
            </a:r>
          </a:p>
        </p:txBody>
      </p:sp>
      <p:pic>
        <p:nvPicPr>
          <p:cNvPr id="4" name="Picture 3" descr="A screenshot of a computer&#10;&#10;AI-generated content may be incorrect.">
            <a:extLst>
              <a:ext uri="{FF2B5EF4-FFF2-40B4-BE49-F238E27FC236}">
                <a16:creationId xmlns:a16="http://schemas.microsoft.com/office/drawing/2014/main" id="{924EC624-3950-4DB9-B866-A9DF66B7B802}"/>
              </a:ext>
            </a:extLst>
          </p:cNvPr>
          <p:cNvPicPr/>
          <p:nvPr/>
        </p:nvPicPr>
        <p:blipFill rotWithShape="1">
          <a:blip r:embed="rId2">
            <a:extLst>
              <a:ext uri="{28A0092B-C50C-407E-A947-70E740481C1C}">
                <a14:useLocalDpi xmlns:a14="http://schemas.microsoft.com/office/drawing/2010/main" val="0"/>
              </a:ext>
            </a:extLst>
          </a:blip>
          <a:srcRect t="56668"/>
          <a:stretch/>
        </p:blipFill>
        <p:spPr>
          <a:xfrm>
            <a:off x="4543425" y="3114675"/>
            <a:ext cx="6292215" cy="3271838"/>
          </a:xfrm>
          <a:prstGeom prst="rect">
            <a:avLst/>
          </a:prstGeom>
        </p:spPr>
      </p:pic>
      <p:pic>
        <p:nvPicPr>
          <p:cNvPr id="5" name="Picture 4" descr="A screenshot of a computer&#10;&#10;AI-generated content may be incorrect.">
            <a:extLst>
              <a:ext uri="{FF2B5EF4-FFF2-40B4-BE49-F238E27FC236}">
                <a16:creationId xmlns:a16="http://schemas.microsoft.com/office/drawing/2014/main" id="{34FF146C-217B-463A-A7A3-13CC8869C4BD}"/>
              </a:ext>
            </a:extLst>
          </p:cNvPr>
          <p:cNvPicPr/>
          <p:nvPr/>
        </p:nvPicPr>
        <p:blipFill rotWithShape="1">
          <a:blip r:embed="rId2">
            <a:extLst>
              <a:ext uri="{28A0092B-C50C-407E-A947-70E740481C1C}">
                <a14:useLocalDpi xmlns:a14="http://schemas.microsoft.com/office/drawing/2010/main" val="0"/>
              </a:ext>
            </a:extLst>
          </a:blip>
          <a:srcRect b="65703"/>
          <a:stretch/>
        </p:blipFill>
        <p:spPr>
          <a:xfrm>
            <a:off x="4543425" y="107951"/>
            <a:ext cx="6292215" cy="3006724"/>
          </a:xfrm>
          <a:prstGeom prst="rect">
            <a:avLst/>
          </a:prstGeom>
        </p:spPr>
      </p:pic>
    </p:spTree>
    <p:extLst>
      <p:ext uri="{BB962C8B-B14F-4D97-AF65-F5344CB8AC3E}">
        <p14:creationId xmlns:p14="http://schemas.microsoft.com/office/powerpoint/2010/main" val="1710816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9B24FE0-8163-4D9E-B9A4-63C4B0A69FDC}"/>
              </a:ext>
            </a:extLst>
          </p:cNvPr>
          <p:cNvSpPr/>
          <p:nvPr/>
        </p:nvSpPr>
        <p:spPr>
          <a:xfrm>
            <a:off x="180360" y="23940"/>
            <a:ext cx="1324914"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Year 6</a:t>
            </a:r>
          </a:p>
        </p:txBody>
      </p:sp>
      <p:graphicFrame>
        <p:nvGraphicFramePr>
          <p:cNvPr id="19" name="Table 18">
            <a:extLst>
              <a:ext uri="{FF2B5EF4-FFF2-40B4-BE49-F238E27FC236}">
                <a16:creationId xmlns:a16="http://schemas.microsoft.com/office/drawing/2014/main" id="{287C18C3-0838-498D-AE5F-679FE65725B4}"/>
              </a:ext>
            </a:extLst>
          </p:cNvPr>
          <p:cNvGraphicFramePr>
            <a:graphicFrameLocks noGrp="1"/>
          </p:cNvGraphicFramePr>
          <p:nvPr/>
        </p:nvGraphicFramePr>
        <p:xfrm>
          <a:off x="6594157" y="1045956"/>
          <a:ext cx="5275897" cy="816992"/>
        </p:xfrm>
        <a:graphic>
          <a:graphicData uri="http://schemas.openxmlformats.org/drawingml/2006/table">
            <a:tbl>
              <a:tblPr firstRow="1" firstCol="1" bandRow="1"/>
              <a:tblGrid>
                <a:gridCol w="1196265">
                  <a:extLst>
                    <a:ext uri="{9D8B030D-6E8A-4147-A177-3AD203B41FA5}">
                      <a16:colId xmlns:a16="http://schemas.microsoft.com/office/drawing/2014/main" val="1584061030"/>
                    </a:ext>
                  </a:extLst>
                </a:gridCol>
                <a:gridCol w="1468508">
                  <a:extLst>
                    <a:ext uri="{9D8B030D-6E8A-4147-A177-3AD203B41FA5}">
                      <a16:colId xmlns:a16="http://schemas.microsoft.com/office/drawing/2014/main" val="2241927025"/>
                    </a:ext>
                  </a:extLst>
                </a:gridCol>
                <a:gridCol w="1731361">
                  <a:extLst>
                    <a:ext uri="{9D8B030D-6E8A-4147-A177-3AD203B41FA5}">
                      <a16:colId xmlns:a16="http://schemas.microsoft.com/office/drawing/2014/main" val="1445557350"/>
                    </a:ext>
                  </a:extLst>
                </a:gridCol>
                <a:gridCol w="879763">
                  <a:extLst>
                    <a:ext uri="{9D8B030D-6E8A-4147-A177-3AD203B41FA5}">
                      <a16:colId xmlns:a16="http://schemas.microsoft.com/office/drawing/2014/main" val="164017512"/>
                    </a:ext>
                  </a:extLst>
                </a:gridCol>
              </a:tblGrid>
              <a:tr h="306769">
                <a:tc gridSpan="4">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50691110"/>
                  </a:ext>
                </a:extLst>
              </a:tr>
              <a:tr h="449092">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793618049"/>
                  </a:ext>
                </a:extLst>
              </a:tr>
            </a:tbl>
          </a:graphicData>
        </a:graphic>
      </p:graphicFrame>
      <p:graphicFrame>
        <p:nvGraphicFramePr>
          <p:cNvPr id="20" name="Table 19">
            <a:extLst>
              <a:ext uri="{FF2B5EF4-FFF2-40B4-BE49-F238E27FC236}">
                <a16:creationId xmlns:a16="http://schemas.microsoft.com/office/drawing/2014/main" id="{1DA62319-F09E-4A65-9D42-CEB1500C59A9}"/>
              </a:ext>
            </a:extLst>
          </p:cNvPr>
          <p:cNvGraphicFramePr>
            <a:graphicFrameLocks noGrp="1"/>
          </p:cNvGraphicFramePr>
          <p:nvPr/>
        </p:nvGraphicFramePr>
        <p:xfrm>
          <a:off x="225742" y="760202"/>
          <a:ext cx="5870258" cy="719030"/>
        </p:xfrm>
        <a:graphic>
          <a:graphicData uri="http://schemas.openxmlformats.org/drawingml/2006/table">
            <a:tbl>
              <a:tblPr firstRow="1" firstCol="1" bandRow="1"/>
              <a:tblGrid>
                <a:gridCol w="2956517">
                  <a:extLst>
                    <a:ext uri="{9D8B030D-6E8A-4147-A177-3AD203B41FA5}">
                      <a16:colId xmlns:a16="http://schemas.microsoft.com/office/drawing/2014/main" val="3500423754"/>
                    </a:ext>
                  </a:extLst>
                </a:gridCol>
                <a:gridCol w="2913741">
                  <a:extLst>
                    <a:ext uri="{9D8B030D-6E8A-4147-A177-3AD203B41FA5}">
                      <a16:colId xmlns:a16="http://schemas.microsoft.com/office/drawing/2014/main" val="2520812591"/>
                    </a:ext>
                  </a:extLst>
                </a:gridCol>
              </a:tblGrid>
              <a:tr h="291821">
                <a:tc gridSpan="2">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26102118"/>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601923875"/>
                  </a:ext>
                </a:extLst>
              </a:tr>
            </a:tbl>
          </a:graphicData>
        </a:graphic>
      </p:graphicFrame>
      <p:graphicFrame>
        <p:nvGraphicFramePr>
          <p:cNvPr id="21" name="Table 20">
            <a:extLst>
              <a:ext uri="{FF2B5EF4-FFF2-40B4-BE49-F238E27FC236}">
                <a16:creationId xmlns:a16="http://schemas.microsoft.com/office/drawing/2014/main" id="{4894A901-262B-458B-9AB3-051D3231736B}"/>
              </a:ext>
            </a:extLst>
          </p:cNvPr>
          <p:cNvGraphicFramePr>
            <a:graphicFrameLocks noGrp="1"/>
          </p:cNvGraphicFramePr>
          <p:nvPr>
            <p:extLst>
              <p:ext uri="{D42A27DB-BD31-4B8C-83A1-F6EECF244321}">
                <p14:modId xmlns:p14="http://schemas.microsoft.com/office/powerpoint/2010/main" val="1542485829"/>
              </p:ext>
            </p:extLst>
          </p:nvPr>
        </p:nvGraphicFramePr>
        <p:xfrm>
          <a:off x="225741" y="3657289"/>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3500036074"/>
                    </a:ext>
                  </a:extLst>
                </a:gridCol>
                <a:gridCol w="1956753">
                  <a:extLst>
                    <a:ext uri="{9D8B030D-6E8A-4147-A177-3AD203B41FA5}">
                      <a16:colId xmlns:a16="http://schemas.microsoft.com/office/drawing/2014/main" val="4139170866"/>
                    </a:ext>
                  </a:extLst>
                </a:gridCol>
                <a:gridCol w="1956753">
                  <a:extLst>
                    <a:ext uri="{9D8B030D-6E8A-4147-A177-3AD203B41FA5}">
                      <a16:colId xmlns:a16="http://schemas.microsoft.com/office/drawing/2014/main" val="3174680137"/>
                    </a:ext>
                  </a:extLst>
                </a:gridCol>
              </a:tblGrid>
              <a:tr h="294486">
                <a:tc gridSpan="3">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51380246"/>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1412517123"/>
                  </a:ext>
                </a:extLst>
              </a:tr>
            </a:tbl>
          </a:graphicData>
        </a:graphic>
      </p:graphicFrame>
      <p:graphicFrame>
        <p:nvGraphicFramePr>
          <p:cNvPr id="22" name="Table 21">
            <a:extLst>
              <a:ext uri="{FF2B5EF4-FFF2-40B4-BE49-F238E27FC236}">
                <a16:creationId xmlns:a16="http://schemas.microsoft.com/office/drawing/2014/main" id="{8FA74ACF-2575-4467-B065-63F81DB4FEC1}"/>
              </a:ext>
            </a:extLst>
          </p:cNvPr>
          <p:cNvGraphicFramePr>
            <a:graphicFrameLocks noGrp="1"/>
          </p:cNvGraphicFramePr>
          <p:nvPr/>
        </p:nvGraphicFramePr>
        <p:xfrm>
          <a:off x="225742" y="2263966"/>
          <a:ext cx="5870259" cy="1065630"/>
        </p:xfrm>
        <a:graphic>
          <a:graphicData uri="http://schemas.openxmlformats.org/drawingml/2006/table">
            <a:tbl>
              <a:tblPr firstRow="1" firstCol="1" bandRow="1"/>
              <a:tblGrid>
                <a:gridCol w="1956753">
                  <a:extLst>
                    <a:ext uri="{9D8B030D-6E8A-4147-A177-3AD203B41FA5}">
                      <a16:colId xmlns:a16="http://schemas.microsoft.com/office/drawing/2014/main" val="1424977468"/>
                    </a:ext>
                  </a:extLst>
                </a:gridCol>
                <a:gridCol w="1956753">
                  <a:extLst>
                    <a:ext uri="{9D8B030D-6E8A-4147-A177-3AD203B41FA5}">
                      <a16:colId xmlns:a16="http://schemas.microsoft.com/office/drawing/2014/main" val="115938773"/>
                    </a:ext>
                  </a:extLst>
                </a:gridCol>
                <a:gridCol w="1956753">
                  <a:extLst>
                    <a:ext uri="{9D8B030D-6E8A-4147-A177-3AD203B41FA5}">
                      <a16:colId xmlns:a16="http://schemas.microsoft.com/office/drawing/2014/main" val="2885318045"/>
                    </a:ext>
                  </a:extLst>
                </a:gridCol>
              </a:tblGrid>
              <a:tr h="294486">
                <a:tc gridSpan="3">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20827080"/>
                  </a:ext>
                </a:extLst>
              </a:tr>
              <a:tr h="591095">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when/where/how part.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356381673"/>
                  </a:ext>
                </a:extLst>
              </a:tr>
            </a:tbl>
          </a:graphicData>
        </a:graphic>
      </p:graphicFrame>
      <p:graphicFrame>
        <p:nvGraphicFramePr>
          <p:cNvPr id="23" name="Table 22">
            <a:extLst>
              <a:ext uri="{FF2B5EF4-FFF2-40B4-BE49-F238E27FC236}">
                <a16:creationId xmlns:a16="http://schemas.microsoft.com/office/drawing/2014/main" id="{32990BAF-36A9-4FF2-A309-84F3F349713D}"/>
              </a:ext>
            </a:extLst>
          </p:cNvPr>
          <p:cNvGraphicFramePr>
            <a:graphicFrameLocks noGrp="1"/>
          </p:cNvGraphicFramePr>
          <p:nvPr/>
        </p:nvGraphicFramePr>
        <p:xfrm>
          <a:off x="6594157" y="4530881"/>
          <a:ext cx="5275896" cy="997567"/>
        </p:xfrm>
        <a:graphic>
          <a:graphicData uri="http://schemas.openxmlformats.org/drawingml/2006/table">
            <a:tbl>
              <a:tblPr firstRow="1" firstCol="1" bandRow="1"/>
              <a:tblGrid>
                <a:gridCol w="1758632">
                  <a:extLst>
                    <a:ext uri="{9D8B030D-6E8A-4147-A177-3AD203B41FA5}">
                      <a16:colId xmlns:a16="http://schemas.microsoft.com/office/drawing/2014/main" val="2933597651"/>
                    </a:ext>
                  </a:extLst>
                </a:gridCol>
                <a:gridCol w="1758632">
                  <a:extLst>
                    <a:ext uri="{9D8B030D-6E8A-4147-A177-3AD203B41FA5}">
                      <a16:colId xmlns:a16="http://schemas.microsoft.com/office/drawing/2014/main" val="782375423"/>
                    </a:ext>
                  </a:extLst>
                </a:gridCol>
                <a:gridCol w="1758632">
                  <a:extLst>
                    <a:ext uri="{9D8B030D-6E8A-4147-A177-3AD203B41FA5}">
                      <a16:colId xmlns:a16="http://schemas.microsoft.com/office/drawing/2014/main" val="1779911959"/>
                    </a:ext>
                  </a:extLst>
                </a:gridCol>
              </a:tblGrid>
              <a:tr h="404866">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85438231"/>
                  </a:ext>
                </a:extLst>
              </a:tr>
              <a:tr h="592701">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relative clause,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96B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3902722053"/>
                  </a:ext>
                </a:extLst>
              </a:tr>
            </a:tbl>
          </a:graphicData>
        </a:graphic>
      </p:graphicFrame>
      <p:graphicFrame>
        <p:nvGraphicFramePr>
          <p:cNvPr id="24" name="Table 23">
            <a:extLst>
              <a:ext uri="{FF2B5EF4-FFF2-40B4-BE49-F238E27FC236}">
                <a16:creationId xmlns:a16="http://schemas.microsoft.com/office/drawing/2014/main" id="{60E4AE17-3566-477F-874C-B84A2109860E}"/>
              </a:ext>
            </a:extLst>
          </p:cNvPr>
          <p:cNvGraphicFramePr>
            <a:graphicFrameLocks noGrp="1"/>
          </p:cNvGraphicFramePr>
          <p:nvPr/>
        </p:nvGraphicFramePr>
        <p:xfrm>
          <a:off x="6594157" y="2642753"/>
          <a:ext cx="5275896" cy="852858"/>
        </p:xfrm>
        <a:graphic>
          <a:graphicData uri="http://schemas.openxmlformats.org/drawingml/2006/table">
            <a:tbl>
              <a:tblPr firstRow="1" firstCol="1" bandRow="1"/>
              <a:tblGrid>
                <a:gridCol w="1758632">
                  <a:extLst>
                    <a:ext uri="{9D8B030D-6E8A-4147-A177-3AD203B41FA5}">
                      <a16:colId xmlns:a16="http://schemas.microsoft.com/office/drawing/2014/main" val="3834806198"/>
                    </a:ext>
                  </a:extLst>
                </a:gridCol>
                <a:gridCol w="1758632">
                  <a:extLst>
                    <a:ext uri="{9D8B030D-6E8A-4147-A177-3AD203B41FA5}">
                      <a16:colId xmlns:a16="http://schemas.microsoft.com/office/drawing/2014/main" val="4133119172"/>
                    </a:ext>
                  </a:extLst>
                </a:gridCol>
                <a:gridCol w="878869">
                  <a:extLst>
                    <a:ext uri="{9D8B030D-6E8A-4147-A177-3AD203B41FA5}">
                      <a16:colId xmlns:a16="http://schemas.microsoft.com/office/drawing/2014/main" val="863666956"/>
                    </a:ext>
                  </a:extLst>
                </a:gridCol>
                <a:gridCol w="879763">
                  <a:extLst>
                    <a:ext uri="{9D8B030D-6E8A-4147-A177-3AD203B41FA5}">
                      <a16:colId xmlns:a16="http://schemas.microsoft.com/office/drawing/2014/main" val="2594132522"/>
                    </a:ext>
                  </a:extLst>
                </a:gridCol>
              </a:tblGrid>
              <a:tr h="342635">
                <a:tc gridSpan="4">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9504342"/>
                  </a:ext>
                </a:extLst>
              </a:tr>
              <a:tr h="501597">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Subordinating conjunction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clause,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923341230"/>
                  </a:ext>
                </a:extLst>
              </a:tr>
            </a:tbl>
          </a:graphicData>
        </a:graphic>
      </p:graphicFrame>
      <p:graphicFrame>
        <p:nvGraphicFramePr>
          <p:cNvPr id="26" name="Table 25">
            <a:extLst>
              <a:ext uri="{FF2B5EF4-FFF2-40B4-BE49-F238E27FC236}">
                <a16:creationId xmlns:a16="http://schemas.microsoft.com/office/drawing/2014/main" id="{7D89D0F2-6EB8-4A2E-A434-E8EF45EF02F4}"/>
              </a:ext>
            </a:extLst>
          </p:cNvPr>
          <p:cNvGraphicFramePr>
            <a:graphicFrameLocks noGrp="1"/>
          </p:cNvGraphicFramePr>
          <p:nvPr>
            <p:extLst>
              <p:ext uri="{D42A27DB-BD31-4B8C-83A1-F6EECF244321}">
                <p14:modId xmlns:p14="http://schemas.microsoft.com/office/powerpoint/2010/main" val="3716430916"/>
              </p:ext>
            </p:extLst>
          </p:nvPr>
        </p:nvGraphicFramePr>
        <p:xfrm>
          <a:off x="225742" y="5260851"/>
          <a:ext cx="5870258" cy="802044"/>
        </p:xfrm>
        <a:graphic>
          <a:graphicData uri="http://schemas.openxmlformats.org/drawingml/2006/table">
            <a:tbl>
              <a:tblPr firstRow="1" firstCol="1" bandRow="1"/>
              <a:tblGrid>
                <a:gridCol w="1059213">
                  <a:extLst>
                    <a:ext uri="{9D8B030D-6E8A-4147-A177-3AD203B41FA5}">
                      <a16:colId xmlns:a16="http://schemas.microsoft.com/office/drawing/2014/main" val="1833403907"/>
                    </a:ext>
                  </a:extLst>
                </a:gridCol>
                <a:gridCol w="1299224">
                  <a:extLst>
                    <a:ext uri="{9D8B030D-6E8A-4147-A177-3AD203B41FA5}">
                      <a16:colId xmlns:a16="http://schemas.microsoft.com/office/drawing/2014/main" val="4042772614"/>
                    </a:ext>
                  </a:extLst>
                </a:gridCol>
                <a:gridCol w="1535901">
                  <a:extLst>
                    <a:ext uri="{9D8B030D-6E8A-4147-A177-3AD203B41FA5}">
                      <a16:colId xmlns:a16="http://schemas.microsoft.com/office/drawing/2014/main" val="1214955405"/>
                    </a:ext>
                  </a:extLst>
                </a:gridCol>
                <a:gridCol w="1063380">
                  <a:extLst>
                    <a:ext uri="{9D8B030D-6E8A-4147-A177-3AD203B41FA5}">
                      <a16:colId xmlns:a16="http://schemas.microsoft.com/office/drawing/2014/main" val="2410313445"/>
                    </a:ext>
                  </a:extLst>
                </a:gridCol>
                <a:gridCol w="912540">
                  <a:extLst>
                    <a:ext uri="{9D8B030D-6E8A-4147-A177-3AD203B41FA5}">
                      <a16:colId xmlns:a16="http://schemas.microsoft.com/office/drawing/2014/main" val="1159158725"/>
                    </a:ext>
                  </a:extLst>
                </a:gridCol>
              </a:tblGrid>
              <a:tr h="291821">
                <a:tc gridSpan="5">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 sentence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66841520"/>
                  </a:ext>
                </a:extLst>
              </a:tr>
              <a:tr h="427209">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the verb phrase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coordinating conjunction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noun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verb phrase.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350819301"/>
                  </a:ext>
                </a:extLst>
              </a:tr>
            </a:tbl>
          </a:graphicData>
        </a:graphic>
      </p:graphicFrame>
      <p:sp>
        <p:nvSpPr>
          <p:cNvPr id="10" name="Arrow: Up 9">
            <a:hlinkClick r:id="rId2" action="ppaction://hlinksldjump"/>
            <a:extLst>
              <a:ext uri="{FF2B5EF4-FFF2-40B4-BE49-F238E27FC236}">
                <a16:creationId xmlns:a16="http://schemas.microsoft.com/office/drawing/2014/main" id="{152066C3-3CA8-4CAC-8DAC-DA65F31328CA}"/>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3651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719C5B-2942-437C-A0FC-E2906D940E9C}"/>
              </a:ext>
            </a:extLst>
          </p:cNvPr>
          <p:cNvGraphicFramePr>
            <a:graphicFrameLocks noGrp="1"/>
          </p:cNvGraphicFramePr>
          <p:nvPr>
            <p:extLst>
              <p:ext uri="{D42A27DB-BD31-4B8C-83A1-F6EECF244321}">
                <p14:modId xmlns:p14="http://schemas.microsoft.com/office/powerpoint/2010/main" val="4175870438"/>
              </p:ext>
            </p:extLst>
          </p:nvPr>
        </p:nvGraphicFramePr>
        <p:xfrm>
          <a:off x="0" y="0"/>
          <a:ext cx="12191998" cy="6599948"/>
        </p:xfrm>
        <a:graphic>
          <a:graphicData uri="http://schemas.openxmlformats.org/drawingml/2006/table">
            <a:tbl>
              <a:tblPr firstRow="1" bandRow="1">
                <a:tableStyleId>{00A15C55-8517-42AA-B614-E9B94910E393}</a:tableStyleId>
              </a:tblPr>
              <a:tblGrid>
                <a:gridCol w="1491174">
                  <a:extLst>
                    <a:ext uri="{9D8B030D-6E8A-4147-A177-3AD203B41FA5}">
                      <a16:colId xmlns:a16="http://schemas.microsoft.com/office/drawing/2014/main" val="4029333892"/>
                    </a:ext>
                  </a:extLst>
                </a:gridCol>
                <a:gridCol w="1992254">
                  <a:extLst>
                    <a:ext uri="{9D8B030D-6E8A-4147-A177-3AD203B41FA5}">
                      <a16:colId xmlns:a16="http://schemas.microsoft.com/office/drawing/2014/main" val="3078967081"/>
                    </a:ext>
                  </a:extLst>
                </a:gridCol>
                <a:gridCol w="1741714">
                  <a:extLst>
                    <a:ext uri="{9D8B030D-6E8A-4147-A177-3AD203B41FA5}">
                      <a16:colId xmlns:a16="http://schemas.microsoft.com/office/drawing/2014/main" val="2433189138"/>
                    </a:ext>
                  </a:extLst>
                </a:gridCol>
                <a:gridCol w="1741714">
                  <a:extLst>
                    <a:ext uri="{9D8B030D-6E8A-4147-A177-3AD203B41FA5}">
                      <a16:colId xmlns:a16="http://schemas.microsoft.com/office/drawing/2014/main" val="4211525124"/>
                    </a:ext>
                  </a:extLst>
                </a:gridCol>
                <a:gridCol w="1741714">
                  <a:extLst>
                    <a:ext uri="{9D8B030D-6E8A-4147-A177-3AD203B41FA5}">
                      <a16:colId xmlns:a16="http://schemas.microsoft.com/office/drawing/2014/main" val="3235937007"/>
                    </a:ext>
                  </a:extLst>
                </a:gridCol>
                <a:gridCol w="1741714">
                  <a:extLst>
                    <a:ext uri="{9D8B030D-6E8A-4147-A177-3AD203B41FA5}">
                      <a16:colId xmlns:a16="http://schemas.microsoft.com/office/drawing/2014/main" val="3391117278"/>
                    </a:ext>
                  </a:extLst>
                </a:gridCol>
                <a:gridCol w="1741714">
                  <a:extLst>
                    <a:ext uri="{9D8B030D-6E8A-4147-A177-3AD203B41FA5}">
                      <a16:colId xmlns:a16="http://schemas.microsoft.com/office/drawing/2014/main" val="464537118"/>
                    </a:ext>
                  </a:extLst>
                </a:gridCol>
              </a:tblGrid>
              <a:tr h="575806">
                <a:tc>
                  <a:txBody>
                    <a:bodyPr/>
                    <a:lstStyle/>
                    <a:p>
                      <a:pPr algn="ctr"/>
                      <a:r>
                        <a:rPr lang="en-GB" sz="3200"/>
                        <a:t>Year 6</a:t>
                      </a:r>
                      <a:endParaRPr lang="en-GB" sz="3200" dirty="0"/>
                    </a:p>
                  </a:txBody>
                  <a:tcPr/>
                </a:tc>
                <a:tc>
                  <a:txBody>
                    <a:bodyPr/>
                    <a:lstStyle/>
                    <a:p>
                      <a:pPr algn="ctr"/>
                      <a:r>
                        <a:rPr lang="en-GB" dirty="0"/>
                        <a:t>1</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tc>
                  <a:txBody>
                    <a:bodyPr/>
                    <a:lstStyle/>
                    <a:p>
                      <a:pPr algn="ctr"/>
                      <a:r>
                        <a:rPr lang="en-GB" dirty="0"/>
                        <a:t>6</a:t>
                      </a:r>
                    </a:p>
                  </a:txBody>
                  <a:tcPr/>
                </a:tc>
                <a:extLst>
                  <a:ext uri="{0D108BD9-81ED-4DB2-BD59-A6C34878D82A}">
                    <a16:rowId xmlns:a16="http://schemas.microsoft.com/office/drawing/2014/main" val="3844854872"/>
                  </a:ext>
                </a:extLst>
              </a:tr>
              <a:tr h="769012">
                <a:tc>
                  <a:txBody>
                    <a:bodyPr/>
                    <a:lstStyle/>
                    <a:p>
                      <a:endParaRPr lang="en-GB" dirty="0"/>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5-6 recount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 character description</a:t>
                      </a:r>
                    </a:p>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2-4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5-6 </a:t>
                      </a:r>
                      <a:r>
                        <a:rPr lang="en-GB" sz="1100" dirty="0"/>
                        <a:t>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1-2 full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3-4 </a:t>
                      </a:r>
                      <a:r>
                        <a:rPr lang="en-GB" sz="1100" dirty="0"/>
                        <a:t>diary</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t>5-6 Nonchronological report</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1-2 narrative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3-4 </a:t>
                      </a:r>
                      <a:r>
                        <a:rPr lang="en-GB" sz="1100" dirty="0"/>
                        <a:t>letter direct address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t>5-6 diary</a:t>
                      </a:r>
                    </a:p>
                  </a:txBody>
                  <a:tcPr marL="68580" marR="68580" marT="0" marB="0"/>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Weeks 1-2 character description</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kern="100" dirty="0">
                          <a:effectLst/>
                          <a:latin typeface="Calibri" panose="020F0502020204030204" pitchFamily="34" charset="0"/>
                          <a:ea typeface="Calibri" panose="020F0502020204030204" pitchFamily="34" charset="0"/>
                          <a:cs typeface="Arial" panose="020B0604020202020204" pitchFamily="34" charset="0"/>
                        </a:rPr>
                        <a:t>3-4 </a:t>
                      </a:r>
                      <a:r>
                        <a:rPr lang="en-GB" sz="1100" dirty="0"/>
                        <a:t>recount</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t>5-6 nonchronological report</a:t>
                      </a:r>
                    </a:p>
                  </a:txBody>
                  <a:tcPr/>
                </a:tc>
                <a:tc>
                  <a:txBody>
                    <a:bodyPr/>
                    <a:lstStyle/>
                    <a:p>
                      <a:pPr>
                        <a:lnSpc>
                          <a:spcPct val="107000"/>
                        </a:lnSpc>
                        <a:spcAft>
                          <a:spcPts val="0"/>
                        </a:spcAft>
                      </a:pPr>
                      <a:r>
                        <a:rPr lang="en-GB" sz="1100" kern="100" dirty="0">
                          <a:effectLst/>
                          <a:latin typeface="Calibri" panose="020F0502020204030204" pitchFamily="34" charset="0"/>
                          <a:ea typeface="Calibri" panose="020F0502020204030204" pitchFamily="34" charset="0"/>
                          <a:cs typeface="Arial" panose="020B0604020202020204" pitchFamily="34" charset="0"/>
                        </a:rPr>
                        <a:t>Edit and review</a:t>
                      </a:r>
                      <a:endParaRPr lang="en-GB" sz="1100" dirty="0"/>
                    </a:p>
                  </a:txBody>
                  <a:tcPr/>
                </a:tc>
                <a:extLst>
                  <a:ext uri="{0D108BD9-81ED-4DB2-BD59-A6C34878D82A}">
                    <a16:rowId xmlns:a16="http://schemas.microsoft.com/office/drawing/2014/main" val="4026997647"/>
                  </a:ext>
                </a:extLst>
              </a:tr>
              <a:tr h="3507244">
                <a:tc>
                  <a:txBody>
                    <a:bodyPr/>
                    <a:lstStyle/>
                    <a:p>
                      <a:r>
                        <a:rPr lang="en-GB" dirty="0"/>
                        <a:t>Punctuation and grammar</a:t>
                      </a:r>
                    </a:p>
                  </a:txBody>
                  <a:tcPr/>
                </a:tc>
                <a:tc gridSpan="2">
                  <a:txBody>
                    <a:bodyPr/>
                    <a:lstStyle/>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the range of punctuation taught at key stage 2 so far mostly correctly (e.g. basic sentence punctuation; apostrophes including plurals; inverted commas and other punctuation to indicate direct speech, comma for a fronted adverbial and multiclause sentences, dashes commas and brackets for parenthesis). </a:t>
                      </a:r>
                    </a:p>
                    <a:p>
                      <a:pPr>
                        <a:lnSpc>
                          <a:spcPct val="107000"/>
                        </a:lnSpc>
                        <a:spcAft>
                          <a:spcPts val="0"/>
                        </a:spcAft>
                      </a:pPr>
                      <a:endPar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To use taught verb tenses consistently including present (perfect), past progressive </a:t>
                      </a:r>
                    </a:p>
                    <a:p>
                      <a:pPr>
                        <a:lnSpc>
                          <a:spcPct val="107000"/>
                        </a:lnSpc>
                        <a:spcAft>
                          <a:spcPts val="0"/>
                        </a:spcAft>
                      </a:pPr>
                      <a:endPar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colons and semi colons to demarcate the boundaries between independent clauses.</a:t>
                      </a:r>
                    </a:p>
                    <a:p>
                      <a:pPr>
                        <a:lnSpc>
                          <a:spcPct val="107000"/>
                        </a:lnSpc>
                        <a:spcAft>
                          <a:spcPts val="0"/>
                        </a:spcAft>
                      </a:pPr>
                      <a:endPar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Punctuate dialogue</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commas to demarcate clauses within a multi clause sentence </a:t>
                      </a:r>
                    </a:p>
                  </a:txBody>
                  <a:tcPr marL="68580" marR="68580" marT="0" marB="0"/>
                </a:tc>
                <a:tc hMerge="1">
                  <a:txBody>
                    <a:bodyPr/>
                    <a:lstStyle/>
                    <a:p>
                      <a:pPr>
                        <a:lnSpc>
                          <a:spcPct val="107000"/>
                        </a:lnSpc>
                        <a:spcAft>
                          <a:spcPts val="0"/>
                        </a:spcAft>
                      </a:pP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the range of punctuation taught at key stage 2 so far mostly correctly (e.g. basic sentence punctuation; apostrophes including plurals; inverted commas and other punctuation to indicate direct speech, comma for a fronted adverbial and multiclause sentences, dashes commas and brackets for parenthesis). </a:t>
                      </a:r>
                    </a:p>
                    <a:p>
                      <a:pPr>
                        <a:lnSpc>
                          <a:spcPct val="107000"/>
                        </a:lnSpc>
                        <a:spcAft>
                          <a:spcPts val="0"/>
                        </a:spcAft>
                      </a:pPr>
                      <a:endPar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1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To use taught verb tenses consistently including present (perfect), past progressive </a:t>
                      </a:r>
                    </a:p>
                    <a:p>
                      <a:pPr>
                        <a:lnSpc>
                          <a:spcPct val="107000"/>
                        </a:lnSpc>
                        <a:spcAft>
                          <a:spcPts val="0"/>
                        </a:spcAft>
                      </a:pPr>
                      <a:endParaRPr lang="en-GB" sz="16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colons and semi colons to demarcate the boundaries between independent clauses </a:t>
                      </a:r>
                    </a:p>
                    <a:p>
                      <a:pPr>
                        <a:lnSpc>
                          <a:spcPct val="107000"/>
                        </a:lnSpc>
                        <a:spcAft>
                          <a:spcPts val="0"/>
                        </a:spcAft>
                      </a:pPr>
                      <a:endPar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Punctuate dialogue</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Use commas to demarcate clauses within a multi clause sentence </a:t>
                      </a:r>
                    </a:p>
                  </a:txBody>
                  <a:tcPr marL="68580" marR="68580" marT="0" marB="0"/>
                </a:tc>
                <a:tc hMerge="1">
                  <a:txBody>
                    <a:bodyPr/>
                    <a:lstStyle/>
                    <a:p>
                      <a:endParaRPr lang="en-GB" dirty="0"/>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solidFill>
                            <a:schemeClr val="accent6">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Use the range of punctuation taught at key stage 2 so far mostly correctly (e.g. basic sentence punctuation; apostrophes including plurals; inverted commas and other punctuation to indicate direct speech, comma for a fronted adverbial and multiclause sentences, dashes commas and brackets for parenthesis). </a:t>
                      </a:r>
                    </a:p>
                    <a:p>
                      <a:endParaRPr lang="en-GB" sz="1200" b="1" dirty="0">
                        <a:solidFill>
                          <a:schemeClr val="accent6">
                            <a:lumMod val="75000"/>
                          </a:schemeClr>
                        </a:solidFill>
                      </a:endParaRPr>
                    </a:p>
                    <a:p>
                      <a:r>
                        <a:rPr lang="en-GB" sz="1200" b="1" dirty="0">
                          <a:solidFill>
                            <a:schemeClr val="accent6">
                              <a:lumMod val="75000"/>
                            </a:schemeClr>
                          </a:solidFill>
                        </a:rPr>
                        <a:t>Use verb tenses consistently and correctly throughout their writing</a:t>
                      </a:r>
                    </a:p>
                    <a:p>
                      <a:endParaRPr lang="en-GB" sz="1200" b="1" dirty="0">
                        <a:solidFill>
                          <a:schemeClr val="accent6">
                            <a:lumMod val="75000"/>
                          </a:schemeClr>
                        </a:solidFill>
                      </a:endParaRPr>
                    </a:p>
                    <a:p>
                      <a:r>
                        <a:rPr lang="en-GB" sz="1200" b="1" dirty="0">
                          <a:solidFill>
                            <a:schemeClr val="accent6">
                              <a:lumMod val="75000"/>
                            </a:schemeClr>
                          </a:solidFill>
                        </a:rPr>
                        <a:t>Use the range of punctuation taught at key stage 2 mostly correctly^ (e.g. inverted commas and other punctuation to indicate direct speech)</a:t>
                      </a:r>
                    </a:p>
                    <a:p>
                      <a:endParaRPr lang="en-GB" sz="1200" b="1" dirty="0">
                        <a:solidFill>
                          <a:schemeClr val="accent6">
                            <a:lumMod val="75000"/>
                          </a:schemeClr>
                        </a:solidFill>
                      </a:endParaRPr>
                    </a:p>
                    <a:p>
                      <a:endParaRPr lang="en-GB" sz="1200" b="1" dirty="0">
                        <a:solidFill>
                          <a:schemeClr val="accent6">
                            <a:lumMod val="75000"/>
                          </a:schemeClr>
                        </a:solidFill>
                      </a:endParaRPr>
                    </a:p>
                  </a:txBody>
                  <a:tcPr/>
                </a:tc>
                <a:tc hMerge="1">
                  <a:txBody>
                    <a:bodyPr/>
                    <a:lstStyle/>
                    <a:p>
                      <a:endParaRPr lang="en-GB" dirty="0"/>
                    </a:p>
                  </a:txBody>
                  <a:tcPr/>
                </a:tc>
                <a:extLst>
                  <a:ext uri="{0D108BD9-81ED-4DB2-BD59-A6C34878D82A}">
                    <a16:rowId xmlns:a16="http://schemas.microsoft.com/office/drawing/2014/main" val="3890055152"/>
                  </a:ext>
                </a:extLst>
              </a:tr>
              <a:tr h="1245903">
                <a:tc>
                  <a:txBody>
                    <a:bodyPr/>
                    <a:lstStyle/>
                    <a:p>
                      <a:r>
                        <a:rPr lang="en-GB" dirty="0"/>
                        <a:t>Composition</a:t>
                      </a:r>
                    </a:p>
                  </a:txBody>
                  <a:tcPr/>
                </a:tc>
                <a:tc gridSpan="2">
                  <a:txBody>
                    <a:bodyPr/>
                    <a:lstStyle/>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simple and multi (up to 3) clause sentences incorporating conjunctions to develop ideas.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Write with an awareness of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-appropriate language and form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 linked to text purpose (e.g. bullet points)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-the level of formality required (e.g. informal writing drawing on contracted words and speech like sentence structures) </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Incorporate a well-paced plot and characterisation including actions and dialogue to convey characters </a:t>
                      </a:r>
                    </a:p>
                  </a:txBody>
                  <a:tcPr marL="68580" marR="68580" marT="0" marB="0"/>
                </a:tc>
                <a:tc hMerge="1">
                  <a:txBody>
                    <a:bodyPr/>
                    <a:lstStyle/>
                    <a:p>
                      <a:pPr>
                        <a:lnSpc>
                          <a:spcPct val="107000"/>
                        </a:lnSpc>
                        <a:spcAft>
                          <a:spcPts val="0"/>
                        </a:spcAft>
                      </a:pPr>
                      <a:endParaRPr lang="en-GB" sz="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0"/>
                        </a:spcAft>
                      </a:pPr>
                      <a:r>
                        <a:rPr lang="en-GB" sz="1200" kern="100" dirty="0">
                          <a:effectLst/>
                          <a:latin typeface="Calibri" panose="020F0502020204030204" pitchFamily="34" charset="0"/>
                          <a:ea typeface="Calibri" panose="020F0502020204030204" pitchFamily="34" charset="0"/>
                          <a:cs typeface="Arial" panose="020B0604020202020204" pitchFamily="34" charset="0"/>
                        </a:rPr>
                        <a:t>Understand how to use the passive voice and the subjunctive form to increase the formality of writing.</a:t>
                      </a:r>
                    </a:p>
                  </a:txBody>
                  <a:tcPr marL="68580" marR="68580" marT="0" marB="0"/>
                </a:tc>
                <a:tc hMerge="1">
                  <a:txBody>
                    <a:bodyPr/>
                    <a:lstStyle/>
                    <a:p>
                      <a:endParaRPr lang="en-GB" dirty="0"/>
                    </a:p>
                  </a:txBody>
                  <a:tcPr/>
                </a:tc>
                <a:tc gridSpan="2">
                  <a:txBody>
                    <a:bodyPr/>
                    <a:lstStyle/>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Write effectively for a range of purposes and audiences, selecting language that shows good awareness of the reader</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In narratives, describe settings, characters and atmosphere</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Integrate dialogue in narratives to convey character and advance the action</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Select vocabulary and grammatical structures that reflect what the writing requires, doing this mostly appropriately</a:t>
                      </a:r>
                    </a:p>
                    <a:p>
                      <a:pPr algn="ctr">
                        <a:lnSpc>
                          <a:spcPct val="107000"/>
                        </a:lnSpc>
                        <a:spcAft>
                          <a:spcPts val="0"/>
                        </a:spcAft>
                      </a:pPr>
                      <a:r>
                        <a:rPr lang="en-GB" sz="1050" kern="100" dirty="0">
                          <a:effectLst/>
                          <a:latin typeface="Calibri" panose="020F0502020204030204" pitchFamily="34" charset="0"/>
                          <a:ea typeface="Calibri" panose="020F0502020204030204" pitchFamily="34" charset="0"/>
                          <a:cs typeface="Arial" panose="020B0604020202020204" pitchFamily="34" charset="0"/>
                        </a:rPr>
                        <a:t>Use a range of devices to build cohesion</a:t>
                      </a:r>
                    </a:p>
                  </a:txBody>
                  <a:tcPr/>
                </a:tc>
                <a:tc hMerge="1">
                  <a:txBody>
                    <a:bodyPr/>
                    <a:lstStyle/>
                    <a:p>
                      <a:endParaRPr lang="en-GB" dirty="0"/>
                    </a:p>
                  </a:txBody>
                  <a:tcPr/>
                </a:tc>
                <a:extLst>
                  <a:ext uri="{0D108BD9-81ED-4DB2-BD59-A6C34878D82A}">
                    <a16:rowId xmlns:a16="http://schemas.microsoft.com/office/drawing/2014/main" val="921791311"/>
                  </a:ext>
                </a:extLst>
              </a:tr>
            </a:tbl>
          </a:graphicData>
        </a:graphic>
      </p:graphicFrame>
      <p:sp>
        <p:nvSpPr>
          <p:cNvPr id="3" name="Arrow: Up 2">
            <a:hlinkClick r:id="rId2" action="ppaction://hlinksldjump"/>
            <a:extLst>
              <a:ext uri="{FF2B5EF4-FFF2-40B4-BE49-F238E27FC236}">
                <a16:creationId xmlns:a16="http://schemas.microsoft.com/office/drawing/2014/main" id="{1236AF9C-DC86-41EA-81A4-A67CB41BF604}"/>
              </a:ext>
            </a:extLst>
          </p:cNvPr>
          <p:cNvSpPr/>
          <p:nvPr/>
        </p:nvSpPr>
        <p:spPr>
          <a:xfrm>
            <a:off x="103019" y="6272213"/>
            <a:ext cx="1036066" cy="457200"/>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5547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23DA80A-64BF-4D2C-BBBC-3CD7D99E1EF3}"/>
              </a:ext>
            </a:extLst>
          </p:cNvPr>
          <p:cNvGraphicFramePr>
            <a:graphicFrameLocks noGrp="1"/>
          </p:cNvGraphicFramePr>
          <p:nvPr>
            <p:extLst>
              <p:ext uri="{D42A27DB-BD31-4B8C-83A1-F6EECF244321}">
                <p14:modId xmlns:p14="http://schemas.microsoft.com/office/powerpoint/2010/main" val="392999689"/>
              </p:ext>
            </p:extLst>
          </p:nvPr>
        </p:nvGraphicFramePr>
        <p:xfrm>
          <a:off x="1018857" y="312545"/>
          <a:ext cx="7410767" cy="6215678"/>
        </p:xfrm>
        <a:graphic>
          <a:graphicData uri="http://schemas.openxmlformats.org/drawingml/2006/table">
            <a:tbl>
              <a:tblPr firstRow="1" firstCol="1" bandRow="1"/>
              <a:tblGrid>
                <a:gridCol w="2326139">
                  <a:extLst>
                    <a:ext uri="{9D8B030D-6E8A-4147-A177-3AD203B41FA5}">
                      <a16:colId xmlns:a16="http://schemas.microsoft.com/office/drawing/2014/main" val="1371409646"/>
                    </a:ext>
                  </a:extLst>
                </a:gridCol>
                <a:gridCol w="5084628">
                  <a:extLst>
                    <a:ext uri="{9D8B030D-6E8A-4147-A177-3AD203B41FA5}">
                      <a16:colId xmlns:a16="http://schemas.microsoft.com/office/drawing/2014/main" val="3680741767"/>
                    </a:ext>
                  </a:extLst>
                </a:gridCol>
              </a:tblGrid>
              <a:tr h="823744">
                <a:tc>
                  <a:txBody>
                    <a:bodyPr/>
                    <a:lstStyle/>
                    <a:p>
                      <a:pPr marL="187325" indent="-6350">
                        <a:lnSpc>
                          <a:spcPct val="104000"/>
                        </a:lnSpc>
                        <a:spcAft>
                          <a:spcPts val="0"/>
                        </a:spcAft>
                      </a:pP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Do now </a:t>
                      </a: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activity</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Something onscreen that is immediately accessible for all so work begins within the transition. </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061274"/>
                  </a:ext>
                </a:extLst>
              </a:tr>
              <a:tr h="823744">
                <a:tc>
                  <a:txBody>
                    <a:bodyPr/>
                    <a:lstStyle/>
                    <a:p>
                      <a:pPr marL="187325" indent="-6350">
                        <a:lnSpc>
                          <a:spcPct val="104000"/>
                        </a:lnSpc>
                        <a:spcAft>
                          <a:spcPts val="0"/>
                        </a:spcAft>
                      </a:pP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3+ SPAG </a:t>
                      </a: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questions</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Make these pertinent to what you have done or are about to do so you activate prior knowledge and build on it. </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3322254"/>
                  </a:ext>
                </a:extLst>
              </a:tr>
              <a:tr h="823744">
                <a:tc>
                  <a:txBody>
                    <a:bodyPr/>
                    <a:lstStyle/>
                    <a:p>
                      <a:pPr marL="187325" indent="-6350">
                        <a:lnSpc>
                          <a:spcPct val="104000"/>
                        </a:lnSpc>
                        <a:spcAft>
                          <a:spcPts val="0"/>
                        </a:spcAft>
                      </a:pP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I do</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Direct teaching opportunity. Here you model the small steps required to lead to success. </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3541714"/>
                  </a:ext>
                </a:extLst>
              </a:tr>
              <a:tr h="1239011">
                <a:tc>
                  <a:txBody>
                    <a:bodyPr/>
                    <a:lstStyle/>
                    <a:p>
                      <a:pPr marL="187325" indent="-6350">
                        <a:lnSpc>
                          <a:spcPct val="104000"/>
                        </a:lnSpc>
                        <a:spcAft>
                          <a:spcPts val="0"/>
                        </a:spcAft>
                      </a:pP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We do</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Here you can AFL who has understood and who requires further teaching. Having a small question under your LO can act as an </a:t>
                      </a:r>
                      <a:r>
                        <a:rPr lang="en-GB" sz="1800" b="1" i="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entry ticket</a:t>
                      </a:r>
                      <a:r>
                        <a:rPr lang="en-GB" sz="18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you can live mark.</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5524219"/>
                  </a:ext>
                </a:extLst>
              </a:tr>
              <a:tr h="823744">
                <a:tc>
                  <a:txBody>
                    <a:bodyPr/>
                    <a:lstStyle/>
                    <a:p>
                      <a:pPr marL="187325" indent="-6350">
                        <a:lnSpc>
                          <a:spcPct val="104000"/>
                        </a:lnSpc>
                        <a:spcAft>
                          <a:spcPts val="0"/>
                        </a:spcAft>
                      </a:pP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You do</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Make clear exactly what students are to do and what you expect it to look like. Chilli challenges provides challenge and support.</a:t>
                      </a:r>
                      <a:endParaRPr lang="en-GB"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2623790"/>
                  </a:ext>
                </a:extLst>
              </a:tr>
              <a:tr h="1654281">
                <a:tc>
                  <a:txBody>
                    <a:bodyPr/>
                    <a:lstStyle/>
                    <a:p>
                      <a:pPr marL="187325" indent="-6350">
                        <a:lnSpc>
                          <a:spcPct val="104000"/>
                        </a:lnSpc>
                        <a:spcAft>
                          <a:spcPts val="0"/>
                        </a:spcAft>
                      </a:pP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Structured </a:t>
                      </a:r>
                    </a:p>
                    <a:p>
                      <a:pPr marL="187325" indent="-6350">
                        <a:lnSpc>
                          <a:spcPct val="104000"/>
                        </a:lnSpc>
                        <a:spcAft>
                          <a:spcPts val="0"/>
                        </a:spcAft>
                      </a:pPr>
                      <a:r>
                        <a:rPr lang="en-GB" sz="18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reflection</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800"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Reflecting on the learning in the lesson as a class. Students sharing good examples allows others magpie. (Always give the listeners an active part to play, “listen, I’ll be asking you which subordinating conjunction they used.”</a:t>
                      </a:r>
                      <a:endPar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7320942"/>
                  </a:ext>
                </a:extLst>
              </a:tr>
            </a:tbl>
          </a:graphicData>
        </a:graphic>
      </p:graphicFrame>
      <p:pic>
        <p:nvPicPr>
          <p:cNvPr id="1036" name="Picture 12" descr="6A87BC2C">
            <a:extLst>
              <a:ext uri="{FF2B5EF4-FFF2-40B4-BE49-F238E27FC236}">
                <a16:creationId xmlns:a16="http://schemas.microsoft.com/office/drawing/2014/main" id="{51BF305A-DDF9-4D88-9439-87DFE95828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8958" y="359251"/>
            <a:ext cx="740779" cy="75424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6" descr="38F46F1A">
            <a:extLst>
              <a:ext uri="{FF2B5EF4-FFF2-40B4-BE49-F238E27FC236}">
                <a16:creationId xmlns:a16="http://schemas.microsoft.com/office/drawing/2014/main" id="{1A72BACB-C07C-49A5-B0E8-14BA028D1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8958" y="1995425"/>
            <a:ext cx="825326" cy="825326"/>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7" descr="15141638">
            <a:extLst>
              <a:ext uri="{FF2B5EF4-FFF2-40B4-BE49-F238E27FC236}">
                <a16:creationId xmlns:a16="http://schemas.microsoft.com/office/drawing/2014/main" id="{8B698B3E-46EB-4D3F-A43A-064D99E7D7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8958" y="2937234"/>
            <a:ext cx="886990" cy="90311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9" descr="6983106">
            <a:extLst>
              <a:ext uri="{FF2B5EF4-FFF2-40B4-BE49-F238E27FC236}">
                <a16:creationId xmlns:a16="http://schemas.microsoft.com/office/drawing/2014/main" id="{A65BCA49-16E7-4420-B8BD-D4C10300F0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1231" y="4009198"/>
            <a:ext cx="802443" cy="80244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10" descr="4F7FEB04">
            <a:extLst>
              <a:ext uri="{FF2B5EF4-FFF2-40B4-BE49-F238E27FC236}">
                <a16:creationId xmlns:a16="http://schemas.microsoft.com/office/drawing/2014/main" id="{B031E615-0C01-4767-8FE9-75E99CF6E8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2096" y="5139412"/>
            <a:ext cx="1268684" cy="114389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2" descr="6A87BC2C">
            <a:extLst>
              <a:ext uri="{FF2B5EF4-FFF2-40B4-BE49-F238E27FC236}">
                <a16:creationId xmlns:a16="http://schemas.microsoft.com/office/drawing/2014/main" id="{9A39279C-0FCA-470C-862D-12794B5617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3574" y="1222636"/>
            <a:ext cx="740779" cy="75424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3A62C4C4-3074-42BF-B902-1FB7B507EC6C}"/>
              </a:ext>
            </a:extLst>
          </p:cNvPr>
          <p:cNvGraphicFramePr>
            <a:graphicFrameLocks noGrp="1"/>
          </p:cNvGraphicFramePr>
          <p:nvPr>
            <p:extLst>
              <p:ext uri="{D42A27DB-BD31-4B8C-83A1-F6EECF244321}">
                <p14:modId xmlns:p14="http://schemas.microsoft.com/office/powerpoint/2010/main" val="1639984013"/>
              </p:ext>
            </p:extLst>
          </p:nvPr>
        </p:nvGraphicFramePr>
        <p:xfrm>
          <a:off x="8543925" y="5010700"/>
          <a:ext cx="3510285" cy="1263904"/>
        </p:xfrm>
        <a:graphic>
          <a:graphicData uri="http://schemas.openxmlformats.org/drawingml/2006/table">
            <a:tbl>
              <a:tblPr firstRow="1" firstCol="1" bandRow="1"/>
              <a:tblGrid>
                <a:gridCol w="3510285">
                  <a:extLst>
                    <a:ext uri="{9D8B030D-6E8A-4147-A177-3AD203B41FA5}">
                      <a16:colId xmlns:a16="http://schemas.microsoft.com/office/drawing/2014/main" val="2051712861"/>
                    </a:ext>
                  </a:extLst>
                </a:gridCol>
              </a:tblGrid>
              <a:tr h="0">
                <a:tc>
                  <a:txBody>
                    <a:bodyPr/>
                    <a:lstStyle/>
                    <a:p>
                      <a:pPr marL="187325" indent="-6350">
                        <a:lnSpc>
                          <a:spcPct val="104000"/>
                        </a:lnSpc>
                        <a:spcAft>
                          <a:spcPts val="0"/>
                        </a:spcAft>
                      </a:pPr>
                      <a:r>
                        <a:rPr lang="en-GB" sz="1600" b="1" u="sng"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Marking and feedback</a:t>
                      </a:r>
                      <a:endParaRPr lang="en-GB"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600" dirty="0">
                          <a:solidFill>
                            <a:srgbClr val="000000"/>
                          </a:solidFill>
                          <a:effectLst/>
                          <a:highlight>
                            <a:srgbClr val="00FF00"/>
                          </a:highlight>
                          <a:latin typeface="Sassoon Primary Cn Medium" panose="02000606050000020004" pitchFamily="2" charset="0"/>
                          <a:ea typeface="Calibri" panose="020F0502020204030204" pitchFamily="34" charset="0"/>
                          <a:cs typeface="Arial" panose="020B0604020202020204" pitchFamily="34" charset="0"/>
                        </a:rPr>
                        <a:t>Green successful examples of hitting the LO.</a:t>
                      </a:r>
                      <a:endParaRPr lang="en-GB"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600" dirty="0">
                          <a:solidFill>
                            <a:srgbClr val="000000"/>
                          </a:solidFill>
                          <a:effectLst/>
                          <a:highlight>
                            <a:srgbClr val="FF0000"/>
                          </a:highlight>
                          <a:latin typeface="Sassoon Primary Cn Medium" panose="02000606050000020004" pitchFamily="2" charset="0"/>
                          <a:ea typeface="Calibri" panose="020F0502020204030204" pitchFamily="34" charset="0"/>
                          <a:cs typeface="Arial" panose="020B0604020202020204" pitchFamily="34" charset="0"/>
                        </a:rPr>
                        <a:t>Pink </a:t>
                      </a:r>
                      <a:r>
                        <a:rPr lang="en-GB" sz="1600" dirty="0" err="1">
                          <a:solidFill>
                            <a:srgbClr val="000000"/>
                          </a:solidFill>
                          <a:effectLst/>
                          <a:highlight>
                            <a:srgbClr val="FF0000"/>
                          </a:highlight>
                          <a:latin typeface="Sassoon Primary Cn Medium" panose="02000606050000020004" pitchFamily="2" charset="0"/>
                          <a:ea typeface="Calibri" panose="020F0502020204030204" pitchFamily="34" charset="0"/>
                          <a:cs typeface="Arial" panose="020B0604020202020204" pitchFamily="34" charset="0"/>
                        </a:rPr>
                        <a:t>errorful</a:t>
                      </a:r>
                      <a:r>
                        <a:rPr lang="en-GB" sz="1600" dirty="0">
                          <a:solidFill>
                            <a:srgbClr val="000000"/>
                          </a:solidFill>
                          <a:effectLst/>
                          <a:highlight>
                            <a:srgbClr val="FF0000"/>
                          </a:highlight>
                          <a:latin typeface="Sassoon Primary Cn Medium" panose="02000606050000020004" pitchFamily="2" charset="0"/>
                          <a:ea typeface="Calibri" panose="020F0502020204030204" pitchFamily="34" charset="0"/>
                          <a:cs typeface="Arial" panose="020B0604020202020204" pitchFamily="34" charset="0"/>
                        </a:rPr>
                        <a:t> learning so students can purple polish.</a:t>
                      </a:r>
                      <a:endParaRPr lang="en-GB"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600" dirty="0">
                          <a:solidFill>
                            <a:srgbClr val="000000"/>
                          </a:solidFill>
                          <a:effectLst/>
                          <a:highlight>
                            <a:srgbClr val="FF0000"/>
                          </a:highlight>
                          <a:latin typeface="Sassoon Primary Cn Medium" panose="02000606050000020004" pitchFamily="2" charset="0"/>
                          <a:ea typeface="Calibri" panose="020F0502020204030204" pitchFamily="34" charset="0"/>
                          <a:cs typeface="Arial" panose="020B0604020202020204" pitchFamily="34" charset="0"/>
                        </a:rPr>
                        <a:t>Pink actionable next steps.</a:t>
                      </a:r>
                      <a:endParaRPr lang="en-GB"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1808155"/>
                  </a:ext>
                </a:extLst>
              </a:tr>
            </a:tbl>
          </a:graphicData>
        </a:graphic>
      </p:graphicFrame>
      <p:pic>
        <p:nvPicPr>
          <p:cNvPr id="1030" name="Picture 6" descr="6A87BC2C">
            <a:extLst>
              <a:ext uri="{FF2B5EF4-FFF2-40B4-BE49-F238E27FC236}">
                <a16:creationId xmlns:a16="http://schemas.microsoft.com/office/drawing/2014/main" id="{11DD0F6A-BF53-4879-B88E-AD74AB81E3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2387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11" descr="6A87BC2C">
            <a:extLst>
              <a:ext uri="{FF2B5EF4-FFF2-40B4-BE49-F238E27FC236}">
                <a16:creationId xmlns:a16="http://schemas.microsoft.com/office/drawing/2014/main" id="{78D28D56-7BDF-4F6E-B7F2-1D0B4062E9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2387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6" descr="38F46F1A">
            <a:extLst>
              <a:ext uri="{FF2B5EF4-FFF2-40B4-BE49-F238E27FC236}">
                <a16:creationId xmlns:a16="http://schemas.microsoft.com/office/drawing/2014/main" id="{3742B92B-7214-4CEF-A829-ED63434D93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3875" cy="52387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7" descr="15141638">
            <a:extLst>
              <a:ext uri="{FF2B5EF4-FFF2-40B4-BE49-F238E27FC236}">
                <a16:creationId xmlns:a16="http://schemas.microsoft.com/office/drawing/2014/main" id="{467A3C65-430D-487E-8D40-A9C218C4FD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2387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9" descr="6983106">
            <a:extLst>
              <a:ext uri="{FF2B5EF4-FFF2-40B4-BE49-F238E27FC236}">
                <a16:creationId xmlns:a16="http://schemas.microsoft.com/office/drawing/2014/main" id="{F4EB2436-9F29-432C-A0AE-8570E83E86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523875" cy="523875"/>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0" descr="4F7FEB04">
            <a:extLst>
              <a:ext uri="{FF2B5EF4-FFF2-40B4-BE49-F238E27FC236}">
                <a16:creationId xmlns:a16="http://schemas.microsoft.com/office/drawing/2014/main" id="{F75D18F0-1648-4528-9884-B82985A56C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581025" cy="52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103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B1694FF-6E2E-4E1B-9CCF-F80A12231978}"/>
              </a:ext>
            </a:extLst>
          </p:cNvPr>
          <p:cNvGraphicFramePr>
            <a:graphicFrameLocks noGrp="1"/>
          </p:cNvGraphicFramePr>
          <p:nvPr>
            <p:extLst>
              <p:ext uri="{D42A27DB-BD31-4B8C-83A1-F6EECF244321}">
                <p14:modId xmlns:p14="http://schemas.microsoft.com/office/powerpoint/2010/main" val="999209753"/>
              </p:ext>
            </p:extLst>
          </p:nvPr>
        </p:nvGraphicFramePr>
        <p:xfrm>
          <a:off x="471488" y="471486"/>
          <a:ext cx="10086974" cy="6236596"/>
        </p:xfrm>
        <a:graphic>
          <a:graphicData uri="http://schemas.openxmlformats.org/drawingml/2006/table">
            <a:tbl>
              <a:tblPr firstRow="1" firstCol="1" bandRow="1"/>
              <a:tblGrid>
                <a:gridCol w="724754">
                  <a:extLst>
                    <a:ext uri="{9D8B030D-6E8A-4147-A177-3AD203B41FA5}">
                      <a16:colId xmlns:a16="http://schemas.microsoft.com/office/drawing/2014/main" val="2033406656"/>
                    </a:ext>
                  </a:extLst>
                </a:gridCol>
                <a:gridCol w="3731778">
                  <a:extLst>
                    <a:ext uri="{9D8B030D-6E8A-4147-A177-3AD203B41FA5}">
                      <a16:colId xmlns:a16="http://schemas.microsoft.com/office/drawing/2014/main" val="3729865664"/>
                    </a:ext>
                  </a:extLst>
                </a:gridCol>
                <a:gridCol w="5630442">
                  <a:extLst>
                    <a:ext uri="{9D8B030D-6E8A-4147-A177-3AD203B41FA5}">
                      <a16:colId xmlns:a16="http://schemas.microsoft.com/office/drawing/2014/main" val="3710771661"/>
                    </a:ext>
                  </a:extLst>
                </a:gridCol>
              </a:tblGrid>
              <a:tr h="187201">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Sentences for revision</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Sentences for teaching</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6816873"/>
                  </a:ext>
                </a:extLst>
              </a:tr>
              <a:tr h="187201">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YR</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Simile</a:t>
                      </a: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 like 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189208"/>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22626887"/>
                  </a:ext>
                </a:extLst>
              </a:tr>
              <a:tr h="567892">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Y1</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like 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2A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as a …  like 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Boys</a:t>
                      </a: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(summer term MA)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8790900"/>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02574475"/>
                  </a:ext>
                </a:extLst>
              </a:tr>
              <a:tr h="567892">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Y2</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2A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as a …  like 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Boys (summer term MA)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Double ly</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Emotion word, (comma)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5578962"/>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5491185"/>
                  </a:ext>
                </a:extLst>
              </a:tr>
              <a:tr h="567892">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Y3</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as a …  like 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Double ly</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Emotion word, (comma)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3 –ed sentences                              verb, person                                            2 pairs</a:t>
                      </a: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3734195"/>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56828091"/>
                  </a:ext>
                </a:extLst>
              </a:tr>
              <a:tr h="758238">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Y4</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3 –ed sentences</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verb, person</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2 pairs</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Emotion word, (comma)</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-ing, -ed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Ad, some , ad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Personification of weather</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9731733"/>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11722912"/>
                  </a:ext>
                </a:extLst>
              </a:tr>
              <a:tr h="640522">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Y5</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(all of above!!!!)</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De:de                                            One word phrase : definition                                            Some; others</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Noun, which , where, who                                    3 bad – (dash) question?</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P.C. sentences                                                                                                            Outside (inside)</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1929881"/>
                  </a:ext>
                </a:extLst>
              </a:tr>
              <a:tr h="187201">
                <a:tc gridSpan="3">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71599676"/>
                  </a:ext>
                </a:extLst>
              </a:tr>
              <a:tr h="1329273">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Y6</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De:de</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One word phrase : definition</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Some; others</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Noun, which , where, who</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3 bad – (dash) question?</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P.C. sentences</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Outside (inside)</a:t>
                      </a:r>
                      <a:endParaRPr lang="en-GB"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7325" indent="-6350">
                        <a:lnSpc>
                          <a:spcPct val="104000"/>
                        </a:lnSpc>
                        <a:spcAft>
                          <a:spcPts val="0"/>
                        </a:spcAft>
                      </a:pPr>
                      <a:r>
                        <a:rPr lang="en-GB" sz="12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Imagine 3 x examples</a:t>
                      </a:r>
                      <a:endParaRPr lang="en-GB"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The more, the more</a:t>
                      </a:r>
                      <a:endParaRPr lang="en-GB"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7325" indent="-6350">
                        <a:lnSpc>
                          <a:spcPct val="104000"/>
                        </a:lnSpc>
                        <a:spcAft>
                          <a:spcPts val="0"/>
                        </a:spcAft>
                      </a:pPr>
                      <a:r>
                        <a:rPr lang="en-GB" sz="1200" b="1"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If, if, if then Last word, first word (yoked)</a:t>
                      </a:r>
                      <a:r>
                        <a:rPr lang="en-GB" sz="1200" dirty="0">
                          <a:solidFill>
                            <a:srgbClr val="000000"/>
                          </a:solidFill>
                          <a:effectLst/>
                          <a:latin typeface="Sassoon Primary Cn Medium" panose="02000606050000020004" pitchFamily="2" charset="0"/>
                          <a:ea typeface="Calibri" panose="020F0502020204030204" pitchFamily="34" charset="0"/>
                          <a:cs typeface="Arial" panose="020B0604020202020204" pitchFamily="34" charset="0"/>
                        </a:rPr>
                        <a:t> </a:t>
                      </a:r>
                      <a:endParaRPr lang="en-GB"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3080861"/>
                  </a:ext>
                </a:extLst>
              </a:tr>
            </a:tbl>
          </a:graphicData>
        </a:graphic>
      </p:graphicFrame>
      <p:sp>
        <p:nvSpPr>
          <p:cNvPr id="3" name="Rectangle 2">
            <a:extLst>
              <a:ext uri="{FF2B5EF4-FFF2-40B4-BE49-F238E27FC236}">
                <a16:creationId xmlns:a16="http://schemas.microsoft.com/office/drawing/2014/main" id="{2192F602-193D-4985-AD96-BB955852886F}"/>
              </a:ext>
            </a:extLst>
          </p:cNvPr>
          <p:cNvSpPr/>
          <p:nvPr/>
        </p:nvSpPr>
        <p:spPr>
          <a:xfrm>
            <a:off x="3112194" y="0"/>
            <a:ext cx="3795911" cy="375616"/>
          </a:xfrm>
          <a:prstGeom prst="rect">
            <a:avLst/>
          </a:prstGeom>
        </p:spPr>
        <p:txBody>
          <a:bodyPr wrap="none">
            <a:spAutoFit/>
          </a:bodyPr>
          <a:lstStyle/>
          <a:p>
            <a:pPr marL="187325" indent="-6350">
              <a:lnSpc>
                <a:spcPct val="104000"/>
              </a:lnSpc>
              <a:spcAft>
                <a:spcPts val="0"/>
              </a:spcAft>
            </a:pPr>
            <a:r>
              <a:rPr lang="en-GB" u="sng" dirty="0">
                <a:solidFill>
                  <a:srgbClr val="000000"/>
                </a:solidFill>
                <a:latin typeface="Sassoon Primary Cn Medium" panose="02000606050000020004" pitchFamily="2" charset="0"/>
                <a:ea typeface="Calibri" panose="020F0502020204030204" pitchFamily="34" charset="0"/>
                <a:cs typeface="Arial" panose="020B0604020202020204" pitchFamily="34" charset="0"/>
              </a:rPr>
              <a:t>Alan Peat Exciting sentences by Year group</a:t>
            </a:r>
            <a:endParaRPr lang="en-GB" sz="32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239541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689</TotalTime>
  <Words>3346</Words>
  <Application>Microsoft Office PowerPoint</Application>
  <PresentationFormat>Widescreen</PresentationFormat>
  <Paragraphs>657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Sassoon Primary Cn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Halton</dc:creator>
  <cp:lastModifiedBy>Mark Halton</cp:lastModifiedBy>
  <cp:revision>62</cp:revision>
  <dcterms:created xsi:type="dcterms:W3CDTF">2025-11-28T12:34:42Z</dcterms:created>
  <dcterms:modified xsi:type="dcterms:W3CDTF">2025-12-07T20:02:17Z</dcterms:modified>
</cp:coreProperties>
</file>